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handoutMasterIdLst>
    <p:handoutMasterId r:id="rId35"/>
  </p:handoutMasterIdLst>
  <p:sldIdLst>
    <p:sldId id="256" r:id="rId2"/>
    <p:sldId id="267" r:id="rId3"/>
    <p:sldId id="268" r:id="rId4"/>
    <p:sldId id="288" r:id="rId5"/>
    <p:sldId id="269" r:id="rId6"/>
    <p:sldId id="289" r:id="rId7"/>
    <p:sldId id="270" r:id="rId8"/>
    <p:sldId id="290" r:id="rId9"/>
    <p:sldId id="271" r:id="rId10"/>
    <p:sldId id="272" r:id="rId11"/>
    <p:sldId id="273" r:id="rId12"/>
    <p:sldId id="274" r:id="rId13"/>
    <p:sldId id="275" r:id="rId14"/>
    <p:sldId id="276" r:id="rId15"/>
    <p:sldId id="277" r:id="rId16"/>
    <p:sldId id="296" r:id="rId17"/>
    <p:sldId id="291" r:id="rId18"/>
    <p:sldId id="278" r:id="rId19"/>
    <p:sldId id="279" r:id="rId20"/>
    <p:sldId id="280" r:id="rId21"/>
    <p:sldId id="281" r:id="rId22"/>
    <p:sldId id="282" r:id="rId23"/>
    <p:sldId id="283" r:id="rId24"/>
    <p:sldId id="292" r:id="rId25"/>
    <p:sldId id="284" r:id="rId26"/>
    <p:sldId id="285" r:id="rId27"/>
    <p:sldId id="286" r:id="rId28"/>
    <p:sldId id="287" r:id="rId29"/>
    <p:sldId id="293" r:id="rId30"/>
    <p:sldId id="294" r:id="rId31"/>
    <p:sldId id="295" r:id="rId32"/>
    <p:sldId id="264" r:id="rId33"/>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黑体" pitchFamily="2" charset="-122"/>
        <a:cs typeface="+mn-cs"/>
      </a:defRPr>
    </a:lvl1pPr>
    <a:lvl2pPr marL="457200" algn="l" rtl="0" fontAlgn="base">
      <a:spcBef>
        <a:spcPct val="0"/>
      </a:spcBef>
      <a:spcAft>
        <a:spcPct val="0"/>
      </a:spcAft>
      <a:defRPr kern="1200">
        <a:solidFill>
          <a:schemeClr val="tx1"/>
        </a:solidFill>
        <a:latin typeface="Arial" charset="0"/>
        <a:ea typeface="黑体" pitchFamily="2" charset="-122"/>
        <a:cs typeface="+mn-cs"/>
      </a:defRPr>
    </a:lvl2pPr>
    <a:lvl3pPr marL="914400" algn="l" rtl="0" fontAlgn="base">
      <a:spcBef>
        <a:spcPct val="0"/>
      </a:spcBef>
      <a:spcAft>
        <a:spcPct val="0"/>
      </a:spcAft>
      <a:defRPr kern="1200">
        <a:solidFill>
          <a:schemeClr val="tx1"/>
        </a:solidFill>
        <a:latin typeface="Arial" charset="0"/>
        <a:ea typeface="黑体" pitchFamily="2" charset="-122"/>
        <a:cs typeface="+mn-cs"/>
      </a:defRPr>
    </a:lvl3pPr>
    <a:lvl4pPr marL="1371600" algn="l" rtl="0" fontAlgn="base">
      <a:spcBef>
        <a:spcPct val="0"/>
      </a:spcBef>
      <a:spcAft>
        <a:spcPct val="0"/>
      </a:spcAft>
      <a:defRPr kern="1200">
        <a:solidFill>
          <a:schemeClr val="tx1"/>
        </a:solidFill>
        <a:latin typeface="Arial" charset="0"/>
        <a:ea typeface="黑体" pitchFamily="2" charset="-122"/>
        <a:cs typeface="+mn-cs"/>
      </a:defRPr>
    </a:lvl4pPr>
    <a:lvl5pPr marL="1828800" algn="l" rtl="0" fontAlgn="base">
      <a:spcBef>
        <a:spcPct val="0"/>
      </a:spcBef>
      <a:spcAft>
        <a:spcPct val="0"/>
      </a:spcAft>
      <a:defRPr kern="1200">
        <a:solidFill>
          <a:schemeClr val="tx1"/>
        </a:solidFill>
        <a:latin typeface="Arial" charset="0"/>
        <a:ea typeface="黑体" pitchFamily="2" charset="-122"/>
        <a:cs typeface="+mn-cs"/>
      </a:defRPr>
    </a:lvl5pPr>
    <a:lvl6pPr marL="2286000" algn="l" defTabSz="914400" rtl="0" eaLnBrk="1" latinLnBrk="0" hangingPunct="1">
      <a:defRPr kern="1200">
        <a:solidFill>
          <a:schemeClr val="tx1"/>
        </a:solidFill>
        <a:latin typeface="Arial" charset="0"/>
        <a:ea typeface="黑体" pitchFamily="2" charset="-122"/>
        <a:cs typeface="+mn-cs"/>
      </a:defRPr>
    </a:lvl6pPr>
    <a:lvl7pPr marL="2743200" algn="l" defTabSz="914400" rtl="0" eaLnBrk="1" latinLnBrk="0" hangingPunct="1">
      <a:defRPr kern="1200">
        <a:solidFill>
          <a:schemeClr val="tx1"/>
        </a:solidFill>
        <a:latin typeface="Arial" charset="0"/>
        <a:ea typeface="黑体" pitchFamily="2" charset="-122"/>
        <a:cs typeface="+mn-cs"/>
      </a:defRPr>
    </a:lvl7pPr>
    <a:lvl8pPr marL="3200400" algn="l" defTabSz="914400" rtl="0" eaLnBrk="1" latinLnBrk="0" hangingPunct="1">
      <a:defRPr kern="1200">
        <a:solidFill>
          <a:schemeClr val="tx1"/>
        </a:solidFill>
        <a:latin typeface="Arial" charset="0"/>
        <a:ea typeface="黑体" pitchFamily="2" charset="-122"/>
        <a:cs typeface="+mn-cs"/>
      </a:defRPr>
    </a:lvl8pPr>
    <a:lvl9pPr marL="3657600" algn="l" defTabSz="914400" rtl="0" eaLnBrk="1" latinLnBrk="0" hangingPunct="1">
      <a:defRPr kern="1200">
        <a:solidFill>
          <a:schemeClr val="tx1"/>
        </a:solidFill>
        <a:latin typeface="Arial" charset="0"/>
        <a:ea typeface="黑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9900"/>
    <a:srgbClr val="EEEEEE"/>
    <a:srgbClr val="5858C8"/>
    <a:srgbClr val="FFCC00"/>
    <a:srgbClr val="E9F7E5"/>
    <a:srgbClr val="B0E1A3"/>
    <a:srgbClr val="8EDAB4"/>
    <a:srgbClr val="33996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5615" autoAdjust="0"/>
    <p:restoredTop sz="94660"/>
  </p:normalViewPr>
  <p:slideViewPr>
    <p:cSldViewPr>
      <p:cViewPr varScale="1">
        <p:scale>
          <a:sx n="67" d="100"/>
          <a:sy n="67" d="100"/>
        </p:scale>
        <p:origin x="-1242" y="-96"/>
      </p:cViewPr>
      <p:guideLst>
        <p:guide orient="horz" pos="2160"/>
        <p:guide pos="2880"/>
      </p:guideLst>
    </p:cSldViewPr>
  </p:slideViewPr>
  <p:notesTextViewPr>
    <p:cViewPr>
      <p:scale>
        <a:sx n="100" d="100"/>
        <a:sy n="100" d="100"/>
      </p:scale>
      <p:origin x="0" y="0"/>
    </p:cViewPr>
  </p:notesTextViewPr>
  <p:notesViewPr>
    <p:cSldViewPr>
      <p:cViewPr varScale="1">
        <p:scale>
          <a:sx n="80" d="100"/>
          <a:sy n="80" d="100"/>
        </p:scale>
        <p:origin x="-2106" y="-96"/>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75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宋体" pitchFamily="2" charset="-122"/>
              </a:defRPr>
            </a:lvl1pPr>
          </a:lstStyle>
          <a:p>
            <a:pPr>
              <a:defRPr/>
            </a:pPr>
            <a:endParaRPr lang="en-US" altLang="zh-CN"/>
          </a:p>
        </p:txBody>
      </p:sp>
      <p:sp>
        <p:nvSpPr>
          <p:cNvPr id="67587"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宋体" pitchFamily="2" charset="-122"/>
              </a:defRPr>
            </a:lvl1pPr>
          </a:lstStyle>
          <a:p>
            <a:pPr>
              <a:defRPr/>
            </a:pPr>
            <a:endParaRPr lang="en-US" altLang="zh-CN"/>
          </a:p>
        </p:txBody>
      </p:sp>
      <p:sp>
        <p:nvSpPr>
          <p:cNvPr id="67588"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宋体" pitchFamily="2" charset="-122"/>
              </a:defRPr>
            </a:lvl1pPr>
          </a:lstStyle>
          <a:p>
            <a:pPr>
              <a:defRPr/>
            </a:pPr>
            <a:endParaRPr lang="en-US" altLang="zh-CN"/>
          </a:p>
        </p:txBody>
      </p:sp>
      <p:sp>
        <p:nvSpPr>
          <p:cNvPr id="67589"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ea typeface="宋体" pitchFamily="2" charset="-122"/>
              </a:defRPr>
            </a:lvl1pPr>
          </a:lstStyle>
          <a:p>
            <a:pPr>
              <a:defRPr/>
            </a:pPr>
            <a:fld id="{30F90F78-E236-49DF-A0D0-4C4829CDD4EF}"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宋体" pitchFamily="2" charset="-122"/>
              </a:defRPr>
            </a:lvl1pPr>
          </a:lstStyle>
          <a:p>
            <a:pPr>
              <a:defRPr/>
            </a:pPr>
            <a:endParaRPr lang="en-US" altLang="zh-CN"/>
          </a:p>
        </p:txBody>
      </p:sp>
      <p:sp>
        <p:nvSpPr>
          <p:cNvPr id="819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宋体" pitchFamily="2" charset="-122"/>
              </a:defRPr>
            </a:lvl1pPr>
          </a:lstStyle>
          <a:p>
            <a:pPr>
              <a:defRPr/>
            </a:pPr>
            <a:endParaRPr lang="en-US" altLang="zh-CN"/>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819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819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宋体" pitchFamily="2" charset="-122"/>
              </a:defRPr>
            </a:lvl1pPr>
          </a:lstStyle>
          <a:p>
            <a:pPr>
              <a:defRPr/>
            </a:pPr>
            <a:endParaRPr lang="en-US" altLang="zh-CN"/>
          </a:p>
        </p:txBody>
      </p:sp>
      <p:sp>
        <p:nvSpPr>
          <p:cNvPr id="819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ea typeface="宋体" pitchFamily="2" charset="-122"/>
              </a:defRPr>
            </a:lvl1pPr>
          </a:lstStyle>
          <a:p>
            <a:pPr>
              <a:defRPr/>
            </a:pPr>
            <a:fld id="{D52BA3B4-7CD7-4E62-B844-364C4EE92A38}"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D52BA3B4-7CD7-4E62-B844-364C4EE92A38}" type="slidenum">
              <a:rPr lang="en-US" altLang="zh-CN" smtClean="0"/>
              <a:pPr>
                <a:defRPr/>
              </a:pPr>
              <a:t>5</a:t>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grpSp>
        <p:nvGrpSpPr>
          <p:cNvPr id="4" name="Group 37"/>
          <p:cNvGrpSpPr>
            <a:grpSpLocks/>
          </p:cNvGrpSpPr>
          <p:nvPr userDrawn="1"/>
        </p:nvGrpSpPr>
        <p:grpSpPr bwMode="auto">
          <a:xfrm>
            <a:off x="3132138" y="2349500"/>
            <a:ext cx="6011862" cy="1079500"/>
            <a:chOff x="1973" y="1480"/>
            <a:chExt cx="3787" cy="680"/>
          </a:xfrm>
        </p:grpSpPr>
        <p:sp>
          <p:nvSpPr>
            <p:cNvPr id="5" name="AutoShape 23"/>
            <p:cNvSpPr>
              <a:spLocks noChangeArrowheads="1"/>
            </p:cNvSpPr>
            <p:nvPr userDrawn="1"/>
          </p:nvSpPr>
          <p:spPr bwMode="auto">
            <a:xfrm>
              <a:off x="1973" y="1480"/>
              <a:ext cx="3787" cy="680"/>
            </a:xfrm>
            <a:custGeom>
              <a:avLst/>
              <a:gdLst>
                <a:gd name="G0" fmla="+- 1757 0 0"/>
                <a:gd name="G1" fmla="+- 21600 0 1757"/>
                <a:gd name="G2" fmla="*/ 1757 1 2"/>
                <a:gd name="G3" fmla="+- 21600 0 G2"/>
                <a:gd name="G4" fmla="+/ 1757 21600 2"/>
                <a:gd name="G5" fmla="+/ G1 0 2"/>
                <a:gd name="G6" fmla="*/ 21600 21600 1757"/>
                <a:gd name="G7" fmla="*/ G6 1 2"/>
                <a:gd name="G8" fmla="+- 21600 0 G7"/>
                <a:gd name="G9" fmla="*/ 21600 1 2"/>
                <a:gd name="G10" fmla="+- 1757 0 G9"/>
                <a:gd name="G11" fmla="?: G10 G8 0"/>
                <a:gd name="G12" fmla="?: G10 G7 21600"/>
                <a:gd name="T0" fmla="*/ 20721 w 21600"/>
                <a:gd name="T1" fmla="*/ 10800 h 21600"/>
                <a:gd name="T2" fmla="*/ 10800 w 21600"/>
                <a:gd name="T3" fmla="*/ 21600 h 21600"/>
                <a:gd name="T4" fmla="*/ 879 w 21600"/>
                <a:gd name="T5" fmla="*/ 10800 h 21600"/>
                <a:gd name="T6" fmla="*/ 10800 w 21600"/>
                <a:gd name="T7" fmla="*/ 0 h 21600"/>
                <a:gd name="T8" fmla="*/ 2679 w 21600"/>
                <a:gd name="T9" fmla="*/ 2679 h 21600"/>
                <a:gd name="T10" fmla="*/ 18921 w 21600"/>
                <a:gd name="T11" fmla="*/ 18921 h 21600"/>
              </a:gdLst>
              <a:ahLst/>
              <a:cxnLst>
                <a:cxn ang="0">
                  <a:pos x="T0" y="T1"/>
                </a:cxn>
                <a:cxn ang="0">
                  <a:pos x="T2" y="T3"/>
                </a:cxn>
                <a:cxn ang="0">
                  <a:pos x="T4" y="T5"/>
                </a:cxn>
                <a:cxn ang="0">
                  <a:pos x="T6" y="T7"/>
                </a:cxn>
              </a:cxnLst>
              <a:rect l="T8" t="T9" r="T10" b="T11"/>
              <a:pathLst>
                <a:path w="21600" h="21600">
                  <a:moveTo>
                    <a:pt x="0" y="0"/>
                  </a:moveTo>
                  <a:lnTo>
                    <a:pt x="1757" y="21600"/>
                  </a:lnTo>
                  <a:lnTo>
                    <a:pt x="19843" y="21600"/>
                  </a:lnTo>
                  <a:lnTo>
                    <a:pt x="21600" y="0"/>
                  </a:lnTo>
                  <a:close/>
                </a:path>
              </a:pathLst>
            </a:custGeom>
            <a:gradFill rotWithShape="1">
              <a:gsLst>
                <a:gs pos="0">
                  <a:srgbClr val="FFFF66">
                    <a:alpha val="89999"/>
                  </a:srgbClr>
                </a:gs>
                <a:gs pos="100000">
                  <a:srgbClr val="F6D300">
                    <a:alpha val="0"/>
                  </a:srgbClr>
                </a:gs>
              </a:gsLst>
              <a:lin ang="2700000" scaled="1"/>
            </a:gradFill>
            <a:ln w="9525" algn="ctr">
              <a:noFill/>
              <a:miter lim="800000"/>
              <a:headEnd/>
              <a:tailEnd/>
            </a:ln>
            <a:effectLst/>
          </p:spPr>
          <p:txBody>
            <a:bodyPr wrap="none" anchor="ctr"/>
            <a:lstStyle/>
            <a:p>
              <a:pPr>
                <a:defRPr/>
              </a:pPr>
              <a:endParaRPr lang="zh-CN" altLang="en-US"/>
            </a:p>
          </p:txBody>
        </p:sp>
        <p:sp>
          <p:nvSpPr>
            <p:cNvPr id="6" name="AutoShape 36"/>
            <p:cNvSpPr>
              <a:spLocks noChangeArrowheads="1"/>
            </p:cNvSpPr>
            <p:nvPr userDrawn="1"/>
          </p:nvSpPr>
          <p:spPr bwMode="auto">
            <a:xfrm flipH="1">
              <a:off x="5452" y="1480"/>
              <a:ext cx="308" cy="680"/>
            </a:xfrm>
            <a:prstGeom prst="rtTriangle">
              <a:avLst/>
            </a:prstGeom>
            <a:gradFill rotWithShape="1">
              <a:gsLst>
                <a:gs pos="0">
                  <a:srgbClr val="FFFF66">
                    <a:alpha val="39000"/>
                  </a:srgbClr>
                </a:gs>
                <a:gs pos="100000">
                  <a:srgbClr val="FFFF66">
                    <a:alpha val="0"/>
                  </a:srgbClr>
                </a:gs>
              </a:gsLst>
              <a:lin ang="5400000" scaled="1"/>
            </a:gradFill>
            <a:ln w="9525" algn="ctr">
              <a:noFill/>
              <a:miter lim="800000"/>
              <a:headEnd/>
              <a:tailEnd/>
            </a:ln>
            <a:effectLst/>
          </p:spPr>
          <p:txBody>
            <a:bodyPr wrap="none" anchor="ctr"/>
            <a:lstStyle/>
            <a:p>
              <a:pPr>
                <a:defRPr/>
              </a:pPr>
              <a:endParaRPr lang="zh-CN" altLang="en-US"/>
            </a:p>
          </p:txBody>
        </p:sp>
      </p:grpSp>
      <p:sp>
        <p:nvSpPr>
          <p:cNvPr id="7" name="Text Box 15"/>
          <p:cNvSpPr txBox="1">
            <a:spLocks noChangeArrowheads="1"/>
          </p:cNvSpPr>
          <p:nvPr/>
        </p:nvSpPr>
        <p:spPr bwMode="auto">
          <a:xfrm>
            <a:off x="0" y="6610350"/>
            <a:ext cx="9144000" cy="244475"/>
          </a:xfrm>
          <a:prstGeom prst="rect">
            <a:avLst/>
          </a:prstGeom>
          <a:noFill/>
          <a:ln w="9525">
            <a:noFill/>
            <a:miter lim="800000"/>
            <a:headEnd/>
            <a:tailEnd/>
          </a:ln>
          <a:effectLst/>
        </p:spPr>
        <p:txBody>
          <a:bodyPr>
            <a:spAutoFit/>
          </a:bodyPr>
          <a:lstStyle/>
          <a:p>
            <a:pPr algn="ctr">
              <a:spcBef>
                <a:spcPct val="50000"/>
              </a:spcBef>
              <a:defRPr/>
            </a:pPr>
            <a:r>
              <a:rPr lang="en-US" altLang="zh-CN" sz="1000" dirty="0">
                <a:ea typeface="宋体" pitchFamily="2" charset="-122"/>
              </a:rPr>
              <a:t>© 2011 PERA Global</a:t>
            </a:r>
          </a:p>
        </p:txBody>
      </p:sp>
      <p:pic>
        <p:nvPicPr>
          <p:cNvPr id="8" name="Picture 40" descr="logo"/>
          <p:cNvPicPr>
            <a:picLocks noChangeAspect="1" noChangeArrowheads="1"/>
          </p:cNvPicPr>
          <p:nvPr userDrawn="1"/>
        </p:nvPicPr>
        <p:blipFill>
          <a:blip r:embed="rId3"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
        <p:nvSpPr>
          <p:cNvPr id="5122" name="Rectangle 2"/>
          <p:cNvSpPr>
            <a:spLocks noGrp="1" noChangeArrowheads="1"/>
          </p:cNvSpPr>
          <p:nvPr>
            <p:ph type="ctrTitle"/>
          </p:nvPr>
        </p:nvSpPr>
        <p:spPr>
          <a:xfrm>
            <a:off x="3492500" y="1958975"/>
            <a:ext cx="5545138" cy="1470025"/>
          </a:xfrm>
        </p:spPr>
        <p:txBody>
          <a:bodyPr/>
          <a:lstStyle>
            <a:lvl1pPr>
              <a:defRPr sz="3300"/>
            </a:lvl1pPr>
          </a:lstStyle>
          <a:p>
            <a:r>
              <a:rPr lang="zh-CN" altLang="en-US"/>
              <a:t>单击此处编辑母版标题样式</a:t>
            </a:r>
          </a:p>
        </p:txBody>
      </p:sp>
      <p:sp>
        <p:nvSpPr>
          <p:cNvPr id="5123" name="Rectangle 3"/>
          <p:cNvSpPr>
            <a:spLocks noGrp="1" noChangeArrowheads="1"/>
          </p:cNvSpPr>
          <p:nvPr>
            <p:ph type="subTitle" idx="1"/>
          </p:nvPr>
        </p:nvSpPr>
        <p:spPr>
          <a:xfrm>
            <a:off x="3565525" y="2997200"/>
            <a:ext cx="5256213" cy="477838"/>
          </a:xfrm>
        </p:spPr>
        <p:txBody>
          <a:bodyPr/>
          <a:lstStyle>
            <a:lvl1pPr marL="0" indent="0">
              <a:buFont typeface="Wingdings" pitchFamily="2" charset="2"/>
              <a:buNone/>
              <a:defRPr sz="1500"/>
            </a:lvl1pPr>
          </a:lstStyle>
          <a:p>
            <a:r>
              <a:rPr lang="zh-CN" altLang="en-US"/>
              <a:t>单击此处编辑母版副标题样式</a:t>
            </a:r>
          </a:p>
        </p:txBody>
      </p:sp>
      <p:sp>
        <p:nvSpPr>
          <p:cNvPr id="9" name="Rectangle 4"/>
          <p:cNvSpPr>
            <a:spLocks noGrp="1" noChangeArrowheads="1"/>
          </p:cNvSpPr>
          <p:nvPr>
            <p:ph type="dt" sz="half" idx="10"/>
          </p:nvPr>
        </p:nvSpPr>
        <p:spPr>
          <a:xfrm>
            <a:off x="457200" y="6245225"/>
            <a:ext cx="2133600" cy="476250"/>
          </a:xfrm>
        </p:spPr>
        <p:txBody>
          <a:bodyPr/>
          <a:lstStyle>
            <a:lvl1pPr>
              <a:defRPr/>
            </a:lvl1pPr>
          </a:lstStyle>
          <a:p>
            <a:pPr>
              <a:defRPr/>
            </a:pPr>
            <a:endParaRPr lang="en-US" altLang="zh-CN"/>
          </a:p>
        </p:txBody>
      </p:sp>
      <p:sp>
        <p:nvSpPr>
          <p:cNvPr id="10" name="Rectangle 5"/>
          <p:cNvSpPr>
            <a:spLocks noGrp="1" noChangeArrowheads="1"/>
          </p:cNvSpPr>
          <p:nvPr>
            <p:ph type="ftr" sz="quarter" idx="11"/>
          </p:nvPr>
        </p:nvSpPr>
        <p:spPr/>
        <p:txBody>
          <a:bodyPr/>
          <a:lstStyle>
            <a:lvl1pPr>
              <a:defRPr/>
            </a:lvl1pPr>
          </a:lstStyle>
          <a:p>
            <a:pPr>
              <a:defRPr/>
            </a:pPr>
            <a:endParaRPr lang="en-US" altLang="zh-CN"/>
          </a:p>
        </p:txBody>
      </p:sp>
      <p:sp>
        <p:nvSpPr>
          <p:cNvPr id="11" name="Rectangle 6"/>
          <p:cNvSpPr>
            <a:spLocks noGrp="1" noChangeArrowheads="1"/>
          </p:cNvSpPr>
          <p:nvPr>
            <p:ph type="sldNum" sz="quarter" idx="12"/>
          </p:nvPr>
        </p:nvSpPr>
        <p:spPr>
          <a:xfrm>
            <a:off x="6553200" y="6245225"/>
            <a:ext cx="2133600" cy="476250"/>
          </a:xfrm>
        </p:spPr>
        <p:txBody>
          <a:bodyPr/>
          <a:lstStyle>
            <a:lvl1pPr>
              <a:defRPr/>
            </a:lvl1pPr>
          </a:lstStyle>
          <a:p>
            <a:pPr>
              <a:defRPr/>
            </a:pPr>
            <a:fld id="{883964B7-DD57-42D6-A54E-AA008FDCE8F1}" type="slidenum">
              <a:rPr lang="en-US" altLang="zh-CN"/>
              <a:pPr>
                <a:defRPr/>
              </a:pPr>
              <a:t>‹#›</a:t>
            </a:fld>
            <a:endParaRPr lang="en-US" altLang="zh-CN"/>
          </a:p>
        </p:txBody>
      </p:sp>
      <p:pic>
        <p:nvPicPr>
          <p:cNvPr id="2" name="Picture 2"/>
          <p:cNvPicPr>
            <a:picLocks noChangeAspect="1" noChangeArrowheads="1"/>
          </p:cNvPicPr>
          <p:nvPr userDrawn="1"/>
        </p:nvPicPr>
        <p:blipFill>
          <a:blip r:embed="rId4" cstate="print"/>
          <a:srcRect l="33366" t="29250" r="43600" b="66320"/>
          <a:stretch>
            <a:fillRect/>
          </a:stretch>
        </p:blipFill>
        <p:spPr bwMode="auto">
          <a:xfrm>
            <a:off x="179512" y="116632"/>
            <a:ext cx="3492388" cy="53729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37CB0EA3-A3FC-4EBE-806B-67DCAAE3E1B0}" type="slidenum">
              <a:rPr lang="en-US" altLang="zh-CN"/>
              <a:pPr>
                <a:defRPr/>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97663" y="-17463"/>
            <a:ext cx="2195512" cy="6143626"/>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07950" y="-17463"/>
            <a:ext cx="6437313" cy="6143626"/>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3CBDC393-B527-4F73-8098-5069B50DA167}" type="slidenum">
              <a:rPr lang="en-US" altLang="zh-CN"/>
              <a:pPr>
                <a:defRPr/>
              </a:pPr>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107950" y="-17463"/>
            <a:ext cx="6707188" cy="850901"/>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250825" y="981075"/>
            <a:ext cx="4244975" cy="51450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quarter" idx="2"/>
          </p:nvPr>
        </p:nvSpPr>
        <p:spPr>
          <a:xfrm>
            <a:off x="4648200" y="981075"/>
            <a:ext cx="4244975" cy="249555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内容占位符 4"/>
          <p:cNvSpPr>
            <a:spLocks noGrp="1"/>
          </p:cNvSpPr>
          <p:nvPr>
            <p:ph sz="quarter" idx="3"/>
          </p:nvPr>
        </p:nvSpPr>
        <p:spPr>
          <a:xfrm>
            <a:off x="4648200" y="3629025"/>
            <a:ext cx="4244975" cy="24971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7"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8" name="Rectangle 6"/>
          <p:cNvSpPr>
            <a:spLocks noGrp="1" noChangeArrowheads="1"/>
          </p:cNvSpPr>
          <p:nvPr>
            <p:ph type="sldNum" sz="quarter" idx="12"/>
          </p:nvPr>
        </p:nvSpPr>
        <p:spPr>
          <a:ln/>
        </p:spPr>
        <p:txBody>
          <a:bodyPr/>
          <a:lstStyle>
            <a:lvl1pPr>
              <a:defRPr/>
            </a:lvl1pPr>
          </a:lstStyle>
          <a:p>
            <a:pPr>
              <a:defRPr/>
            </a:pPr>
            <a:fld id="{AE97AAFE-BB28-47AC-AAD8-0341BC171F5F}" type="slidenum">
              <a:rPr lang="en-US" altLang="zh-CN"/>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FFDDFCB9-DFC1-4035-968C-D3ABFE554014}" type="slidenum">
              <a:rPr lang="en-US" altLang="zh-CN"/>
              <a:pPr>
                <a:defRPr/>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20747028-A4F4-4E74-B92C-F2A253218C7F}" type="slidenum">
              <a:rPr lang="en-US" altLang="zh-CN"/>
              <a:pPr>
                <a:defRPr/>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250825" y="981075"/>
            <a:ext cx="4244975" cy="5145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981075"/>
            <a:ext cx="4244975" cy="5145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247967DE-B5E4-46E1-9BA6-0A8D930436F4}" type="slidenum">
              <a:rPr lang="en-US" altLang="zh-CN"/>
              <a:pPr>
                <a:defRPr/>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215B0E18-7DA2-4A69-83BF-2A395C2A4F9A}" type="slidenum">
              <a:rPr lang="en-US" altLang="zh-CN"/>
              <a:pPr>
                <a:defRPr/>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D9F22817-1114-474C-82AC-FFF41CE0502D}" type="slidenum">
              <a:rPr lang="en-US" altLang="zh-CN"/>
              <a:pPr>
                <a:defRPr/>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fld id="{53EE5F56-15A1-4248-960E-AF0AB127923A}" type="slidenum">
              <a:rPr lang="en-US" altLang="zh-CN"/>
              <a:pPr>
                <a:defRPr/>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06C13F22-81F9-4CF1-907F-FA0ED146D50E}" type="slidenum">
              <a:rPr lang="en-US" altLang="zh-CN"/>
              <a:pPr>
                <a:defRPr/>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E0DEC46F-72D3-488B-A703-EC8DF82B7209}" type="slidenum">
              <a:rPr lang="en-US" altLang="zh-CN"/>
              <a:pPr>
                <a:defRPr/>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cstate="print"/>
          <a:srcRect/>
          <a:stretch>
            <a:fillRect b="-288"/>
          </a:stretch>
        </a:blipFill>
        <a:effectLst/>
      </p:bgPr>
    </p:bg>
    <p:spTree>
      <p:nvGrpSpPr>
        <p:cNvPr id="1" name=""/>
        <p:cNvGrpSpPr/>
        <p:nvPr/>
      </p:nvGrpSpPr>
      <p:grpSpPr>
        <a:xfrm>
          <a:off x="0" y="0"/>
          <a:ext cx="0" cy="0"/>
          <a:chOff x="0" y="0"/>
          <a:chExt cx="0" cy="0"/>
        </a:xfrm>
      </p:grpSpPr>
      <p:sp>
        <p:nvSpPr>
          <p:cNvPr id="1036" name="Rectangle 12"/>
          <p:cNvSpPr>
            <a:spLocks noChangeArrowheads="1"/>
          </p:cNvSpPr>
          <p:nvPr/>
        </p:nvSpPr>
        <p:spPr bwMode="auto">
          <a:xfrm>
            <a:off x="0" y="693738"/>
            <a:ext cx="9144000" cy="5903912"/>
          </a:xfrm>
          <a:prstGeom prst="rect">
            <a:avLst/>
          </a:prstGeom>
          <a:gradFill rotWithShape="1">
            <a:gsLst>
              <a:gs pos="0">
                <a:schemeClr val="bg1">
                  <a:alpha val="83000"/>
                </a:schemeClr>
              </a:gs>
              <a:gs pos="100000">
                <a:schemeClr val="bg1">
                  <a:alpha val="0"/>
                </a:schemeClr>
              </a:gs>
            </a:gsLst>
            <a:lin ang="0" scaled="1"/>
          </a:gradFill>
          <a:ln w="9525">
            <a:noFill/>
            <a:miter lim="800000"/>
            <a:headEnd/>
            <a:tailEnd/>
          </a:ln>
          <a:effectLst/>
        </p:spPr>
        <p:txBody>
          <a:bodyPr wrap="none" anchor="ctr"/>
          <a:lstStyle/>
          <a:p>
            <a:pPr>
              <a:defRPr/>
            </a:pPr>
            <a:endParaRPr lang="zh-CN" altLang="en-US"/>
          </a:p>
        </p:txBody>
      </p:sp>
      <p:sp>
        <p:nvSpPr>
          <p:cNvPr id="1026" name="Rectangle 2"/>
          <p:cNvSpPr>
            <a:spLocks noGrp="1" noChangeArrowheads="1"/>
          </p:cNvSpPr>
          <p:nvPr>
            <p:ph type="title"/>
          </p:nvPr>
        </p:nvSpPr>
        <p:spPr bwMode="auto">
          <a:xfrm>
            <a:off x="107950" y="-17463"/>
            <a:ext cx="6707188" cy="85090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8" name="Rectangle 3"/>
          <p:cNvSpPr>
            <a:spLocks noGrp="1" noChangeArrowheads="1"/>
          </p:cNvSpPr>
          <p:nvPr>
            <p:ph type="body" idx="1"/>
          </p:nvPr>
        </p:nvSpPr>
        <p:spPr bwMode="auto">
          <a:xfrm>
            <a:off x="250825" y="981075"/>
            <a:ext cx="8642350" cy="51450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 name="Rectangle 4"/>
          <p:cNvSpPr>
            <a:spLocks noGrp="1" noChangeArrowheads="1"/>
          </p:cNvSpPr>
          <p:nvPr>
            <p:ph type="dt" sz="half" idx="2"/>
          </p:nvPr>
        </p:nvSpPr>
        <p:spPr bwMode="auto">
          <a:xfrm>
            <a:off x="32385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ea typeface="宋体"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ea typeface="宋体"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759575"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ea typeface="宋体" pitchFamily="2" charset="-122"/>
              </a:defRPr>
            </a:lvl1pPr>
          </a:lstStyle>
          <a:p>
            <a:pPr>
              <a:defRPr/>
            </a:pPr>
            <a:fld id="{FBC1E17F-2F89-409E-9369-CEFDD8B6A2A6}" type="slidenum">
              <a:rPr lang="en-US" altLang="zh-CN"/>
              <a:pPr>
                <a:defRPr/>
              </a:pPr>
              <a:t>‹#›</a:t>
            </a:fld>
            <a:endParaRPr lang="en-US" altLang="zh-CN"/>
          </a:p>
        </p:txBody>
      </p:sp>
      <p:sp>
        <p:nvSpPr>
          <p:cNvPr id="1035" name="Rectangle 11"/>
          <p:cNvSpPr>
            <a:spLocks noChangeArrowheads="1"/>
          </p:cNvSpPr>
          <p:nvPr/>
        </p:nvSpPr>
        <p:spPr bwMode="auto">
          <a:xfrm>
            <a:off x="0" y="674688"/>
            <a:ext cx="9144000" cy="17462"/>
          </a:xfrm>
          <a:prstGeom prst="rect">
            <a:avLst/>
          </a:prstGeom>
          <a:solidFill>
            <a:srgbClr val="FFDB01"/>
          </a:solidFill>
          <a:ln w="9525">
            <a:noFill/>
            <a:miter lim="800000"/>
            <a:headEnd/>
            <a:tailEnd/>
          </a:ln>
          <a:effectLst/>
        </p:spPr>
        <p:txBody>
          <a:bodyPr wrap="none" anchor="ctr"/>
          <a:lstStyle/>
          <a:p>
            <a:pPr>
              <a:defRPr/>
            </a:pPr>
            <a:endParaRPr lang="zh-CN" altLang="en-US"/>
          </a:p>
        </p:txBody>
      </p:sp>
      <p:pic>
        <p:nvPicPr>
          <p:cNvPr id="1033" name="Picture 15" descr="logo"/>
          <p:cNvPicPr>
            <a:picLocks noChangeAspect="1" noChangeArrowheads="1"/>
          </p:cNvPicPr>
          <p:nvPr userDrawn="1"/>
        </p:nvPicPr>
        <p:blipFill>
          <a:blip r:embed="rId15"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
        <p:nvSpPr>
          <p:cNvPr id="1040" name="Text Box 16"/>
          <p:cNvSpPr txBox="1">
            <a:spLocks noChangeArrowheads="1"/>
          </p:cNvSpPr>
          <p:nvPr userDrawn="1"/>
        </p:nvSpPr>
        <p:spPr bwMode="auto">
          <a:xfrm>
            <a:off x="0" y="6610350"/>
            <a:ext cx="9144000" cy="244475"/>
          </a:xfrm>
          <a:prstGeom prst="rect">
            <a:avLst/>
          </a:prstGeom>
          <a:solidFill>
            <a:srgbClr val="C0C0C0"/>
          </a:solidFill>
          <a:ln w="9525">
            <a:noFill/>
            <a:miter lim="800000"/>
            <a:headEnd/>
            <a:tailEnd/>
          </a:ln>
          <a:effectLst/>
        </p:spPr>
        <p:txBody>
          <a:bodyPr>
            <a:spAutoFit/>
          </a:bodyPr>
          <a:lstStyle/>
          <a:p>
            <a:pPr algn="ctr">
              <a:spcBef>
                <a:spcPct val="50000"/>
              </a:spcBef>
              <a:defRPr/>
            </a:pPr>
            <a:r>
              <a:rPr lang="en-US" altLang="zh-CN" sz="1000" dirty="0">
                <a:ea typeface="宋体" pitchFamily="2" charset="-122"/>
              </a:rPr>
              <a:t>© 2011 PERA Global</a:t>
            </a:r>
          </a:p>
        </p:txBody>
      </p:sp>
    </p:spTree>
  </p:cSld>
  <p:clrMap bg1="lt1" tx1="dk1" bg2="lt2" tx2="dk2" accent1="accent1" accent2="accent2" accent3="accent3" accent4="accent4" accent5="accent5" accent6="accent6" hlink="hlink" folHlink="folHlink"/>
  <p:sldLayoutIdLst>
    <p:sldLayoutId id="2147483686"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wipe(left)">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p:bldLst>
  </p:timing>
  <p:txStyles>
    <p:titleStyle>
      <a:lvl1pPr algn="l" rtl="0" eaLnBrk="0" fontAlgn="base" hangingPunct="0">
        <a:spcBef>
          <a:spcPct val="0"/>
        </a:spcBef>
        <a:spcAft>
          <a:spcPct val="0"/>
        </a:spcAft>
        <a:defRPr sz="2500">
          <a:solidFill>
            <a:schemeClr val="tx1"/>
          </a:solidFill>
          <a:latin typeface="+mj-lt"/>
          <a:ea typeface="+mj-ea"/>
          <a:cs typeface="+mj-cs"/>
        </a:defRPr>
      </a:lvl1pPr>
      <a:lvl2pPr algn="l" rtl="0" eaLnBrk="0" fontAlgn="base" hangingPunct="0">
        <a:spcBef>
          <a:spcPct val="0"/>
        </a:spcBef>
        <a:spcAft>
          <a:spcPct val="0"/>
        </a:spcAft>
        <a:defRPr sz="2500">
          <a:solidFill>
            <a:schemeClr val="tx1"/>
          </a:solidFill>
          <a:latin typeface="Arial" charset="0"/>
          <a:ea typeface="黑体" pitchFamily="2" charset="-122"/>
        </a:defRPr>
      </a:lvl2pPr>
      <a:lvl3pPr algn="l" rtl="0" eaLnBrk="0" fontAlgn="base" hangingPunct="0">
        <a:spcBef>
          <a:spcPct val="0"/>
        </a:spcBef>
        <a:spcAft>
          <a:spcPct val="0"/>
        </a:spcAft>
        <a:defRPr sz="2500">
          <a:solidFill>
            <a:schemeClr val="tx1"/>
          </a:solidFill>
          <a:latin typeface="Arial" charset="0"/>
          <a:ea typeface="黑体" pitchFamily="2" charset="-122"/>
        </a:defRPr>
      </a:lvl3pPr>
      <a:lvl4pPr algn="l" rtl="0" eaLnBrk="0" fontAlgn="base" hangingPunct="0">
        <a:spcBef>
          <a:spcPct val="0"/>
        </a:spcBef>
        <a:spcAft>
          <a:spcPct val="0"/>
        </a:spcAft>
        <a:defRPr sz="2500">
          <a:solidFill>
            <a:schemeClr val="tx1"/>
          </a:solidFill>
          <a:latin typeface="Arial" charset="0"/>
          <a:ea typeface="黑体" pitchFamily="2" charset="-122"/>
        </a:defRPr>
      </a:lvl4pPr>
      <a:lvl5pPr algn="l" rtl="0" eaLnBrk="0" fontAlgn="base" hangingPunct="0">
        <a:spcBef>
          <a:spcPct val="0"/>
        </a:spcBef>
        <a:spcAft>
          <a:spcPct val="0"/>
        </a:spcAft>
        <a:defRPr sz="2500">
          <a:solidFill>
            <a:schemeClr val="tx1"/>
          </a:solidFill>
          <a:latin typeface="Arial" charset="0"/>
          <a:ea typeface="黑体" pitchFamily="2" charset="-122"/>
        </a:defRPr>
      </a:lvl5pPr>
      <a:lvl6pPr marL="457200" algn="l" rtl="0" fontAlgn="base">
        <a:spcBef>
          <a:spcPct val="0"/>
        </a:spcBef>
        <a:spcAft>
          <a:spcPct val="0"/>
        </a:spcAft>
        <a:defRPr sz="2500">
          <a:solidFill>
            <a:schemeClr val="tx1"/>
          </a:solidFill>
          <a:latin typeface="Arial" charset="0"/>
          <a:ea typeface="黑体" pitchFamily="2" charset="-122"/>
        </a:defRPr>
      </a:lvl6pPr>
      <a:lvl7pPr marL="914400" algn="l" rtl="0" fontAlgn="base">
        <a:spcBef>
          <a:spcPct val="0"/>
        </a:spcBef>
        <a:spcAft>
          <a:spcPct val="0"/>
        </a:spcAft>
        <a:defRPr sz="2500">
          <a:solidFill>
            <a:schemeClr val="tx1"/>
          </a:solidFill>
          <a:latin typeface="Arial" charset="0"/>
          <a:ea typeface="黑体" pitchFamily="2" charset="-122"/>
        </a:defRPr>
      </a:lvl7pPr>
      <a:lvl8pPr marL="1371600" algn="l" rtl="0" fontAlgn="base">
        <a:spcBef>
          <a:spcPct val="0"/>
        </a:spcBef>
        <a:spcAft>
          <a:spcPct val="0"/>
        </a:spcAft>
        <a:defRPr sz="2500">
          <a:solidFill>
            <a:schemeClr val="tx1"/>
          </a:solidFill>
          <a:latin typeface="Arial" charset="0"/>
          <a:ea typeface="黑体" pitchFamily="2" charset="-122"/>
        </a:defRPr>
      </a:lvl8pPr>
      <a:lvl9pPr marL="1828800" algn="l" rtl="0" fontAlgn="base">
        <a:spcBef>
          <a:spcPct val="0"/>
        </a:spcBef>
        <a:spcAft>
          <a:spcPct val="0"/>
        </a:spcAft>
        <a:defRPr sz="2500">
          <a:solidFill>
            <a:schemeClr val="tx1"/>
          </a:solidFill>
          <a:latin typeface="Arial" charset="0"/>
          <a:ea typeface="黑体" pitchFamily="2" charset="-122"/>
        </a:defRPr>
      </a:lvl9pPr>
    </p:titleStyle>
    <p:bodyStyle>
      <a:lvl1pPr marL="342900" indent="-342900" algn="l" rtl="0" eaLnBrk="0" fontAlgn="base" hangingPunct="0">
        <a:lnSpc>
          <a:spcPct val="120000"/>
        </a:lnSpc>
        <a:spcBef>
          <a:spcPct val="20000"/>
        </a:spcBef>
        <a:spcAft>
          <a:spcPct val="0"/>
        </a:spcAft>
        <a:buFont typeface="Wingdings" pitchFamily="2" charset="2"/>
        <a:buChar char="n"/>
        <a:defRPr sz="2300">
          <a:solidFill>
            <a:schemeClr val="tx1"/>
          </a:solidFill>
          <a:latin typeface="+mn-lt"/>
          <a:ea typeface="+mn-ea"/>
          <a:cs typeface="+mn-cs"/>
        </a:defRPr>
      </a:lvl1pPr>
      <a:lvl2pPr marL="742950" indent="-285750" algn="l" rtl="0" eaLnBrk="0" fontAlgn="base" hangingPunct="0">
        <a:lnSpc>
          <a:spcPct val="120000"/>
        </a:lnSpc>
        <a:spcBef>
          <a:spcPct val="20000"/>
        </a:spcBef>
        <a:spcAft>
          <a:spcPct val="0"/>
        </a:spcAft>
        <a:buChar char="–"/>
        <a:defRPr sz="2200">
          <a:solidFill>
            <a:schemeClr val="tx1"/>
          </a:solidFill>
          <a:latin typeface="+mn-lt"/>
          <a:ea typeface="+mn-ea"/>
        </a:defRPr>
      </a:lvl2pPr>
      <a:lvl3pPr marL="1143000" indent="-228600" algn="l" rtl="0" eaLnBrk="0" fontAlgn="base" hangingPunct="0">
        <a:lnSpc>
          <a:spcPct val="120000"/>
        </a:lnSpc>
        <a:spcBef>
          <a:spcPct val="20000"/>
        </a:spcBef>
        <a:spcAft>
          <a:spcPct val="0"/>
        </a:spcAft>
        <a:buChar char="•"/>
        <a:defRPr sz="2000">
          <a:solidFill>
            <a:schemeClr val="tx1"/>
          </a:solidFill>
          <a:latin typeface="+mn-lt"/>
          <a:ea typeface="+mn-ea"/>
        </a:defRPr>
      </a:lvl3pPr>
      <a:lvl4pPr marL="1600200" indent="-228600" algn="l" rtl="0" eaLnBrk="0" fontAlgn="base" hangingPunct="0">
        <a:lnSpc>
          <a:spcPct val="120000"/>
        </a:lnSpc>
        <a:spcBef>
          <a:spcPct val="20000"/>
        </a:spcBef>
        <a:spcAft>
          <a:spcPct val="0"/>
        </a:spcAft>
        <a:buFont typeface="Arial" charset="0"/>
        <a:buChar char="▪"/>
        <a:defRPr sz="1900">
          <a:solidFill>
            <a:schemeClr val="tx1"/>
          </a:solidFill>
          <a:latin typeface="+mn-lt"/>
          <a:ea typeface="+mn-ea"/>
        </a:defRPr>
      </a:lvl4pPr>
      <a:lvl5pPr marL="2057400" indent="-228600" algn="l" rtl="0" eaLnBrk="0" fontAlgn="base" hangingPunct="0">
        <a:lnSpc>
          <a:spcPct val="120000"/>
        </a:lnSpc>
        <a:spcBef>
          <a:spcPct val="20000"/>
        </a:spcBef>
        <a:spcAft>
          <a:spcPct val="0"/>
        </a:spcAft>
        <a:buFont typeface="Arial" charset="0"/>
        <a:buChar char="»"/>
        <a:defRPr sz="1900">
          <a:solidFill>
            <a:schemeClr val="tx1"/>
          </a:solidFill>
          <a:latin typeface="+mn-lt"/>
          <a:ea typeface="+mn-ea"/>
        </a:defRPr>
      </a:lvl5pPr>
      <a:lvl6pPr marL="2514600" indent="-228600" algn="l" rtl="0" fontAlgn="base">
        <a:lnSpc>
          <a:spcPct val="120000"/>
        </a:lnSpc>
        <a:spcBef>
          <a:spcPct val="20000"/>
        </a:spcBef>
        <a:spcAft>
          <a:spcPct val="0"/>
        </a:spcAft>
        <a:buFont typeface="Arial" charset="0"/>
        <a:buChar char="»"/>
        <a:defRPr sz="1900">
          <a:solidFill>
            <a:schemeClr val="tx1"/>
          </a:solidFill>
          <a:latin typeface="+mn-lt"/>
          <a:ea typeface="+mn-ea"/>
        </a:defRPr>
      </a:lvl6pPr>
      <a:lvl7pPr marL="2971800" indent="-228600" algn="l" rtl="0" fontAlgn="base">
        <a:lnSpc>
          <a:spcPct val="120000"/>
        </a:lnSpc>
        <a:spcBef>
          <a:spcPct val="20000"/>
        </a:spcBef>
        <a:spcAft>
          <a:spcPct val="0"/>
        </a:spcAft>
        <a:buFont typeface="Arial" charset="0"/>
        <a:buChar char="»"/>
        <a:defRPr sz="1900">
          <a:solidFill>
            <a:schemeClr val="tx1"/>
          </a:solidFill>
          <a:latin typeface="+mn-lt"/>
          <a:ea typeface="+mn-ea"/>
        </a:defRPr>
      </a:lvl7pPr>
      <a:lvl8pPr marL="3429000" indent="-228600" algn="l" rtl="0" fontAlgn="base">
        <a:lnSpc>
          <a:spcPct val="120000"/>
        </a:lnSpc>
        <a:spcBef>
          <a:spcPct val="20000"/>
        </a:spcBef>
        <a:spcAft>
          <a:spcPct val="0"/>
        </a:spcAft>
        <a:buFont typeface="Arial" charset="0"/>
        <a:buChar char="»"/>
        <a:defRPr sz="1900">
          <a:solidFill>
            <a:schemeClr val="tx1"/>
          </a:solidFill>
          <a:latin typeface="+mn-lt"/>
          <a:ea typeface="+mn-ea"/>
        </a:defRPr>
      </a:lvl8pPr>
      <a:lvl9pPr marL="3886200" indent="-228600" algn="l" rtl="0" fontAlgn="base">
        <a:lnSpc>
          <a:spcPct val="120000"/>
        </a:lnSpc>
        <a:spcBef>
          <a:spcPct val="20000"/>
        </a:spcBef>
        <a:spcAft>
          <a:spcPct val="0"/>
        </a:spcAft>
        <a:buFont typeface="Arial" charset="0"/>
        <a:buChar char="»"/>
        <a:defRPr sz="19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jpeg"/></Relationships>
</file>

<file path=ppt/slides/_rels/slide2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6"/>
          <p:cNvSpPr>
            <a:spLocks noGrp="1" noChangeArrowheads="1"/>
          </p:cNvSpPr>
          <p:nvPr>
            <p:ph type="ctrTitle"/>
          </p:nvPr>
        </p:nvSpPr>
        <p:spPr/>
        <p:txBody>
          <a:bodyPr/>
          <a:lstStyle/>
          <a:p>
            <a:pPr eaLnBrk="1" hangingPunct="1"/>
            <a:r>
              <a:rPr lang="zh-CN" altLang="en-US" sz="2900" dirty="0" smtClean="0"/>
              <a:t>基于功能测试的自动化工具介绍</a:t>
            </a:r>
          </a:p>
        </p:txBody>
      </p:sp>
      <p:sp>
        <p:nvSpPr>
          <p:cNvPr id="3075" name="Rectangle 10"/>
          <p:cNvSpPr>
            <a:spLocks noGrp="1" noChangeArrowheads="1"/>
          </p:cNvSpPr>
          <p:nvPr>
            <p:ph type="subTitle" idx="1"/>
          </p:nvPr>
        </p:nvSpPr>
        <p:spPr/>
        <p:txBody>
          <a:bodyPr/>
          <a:lstStyle/>
          <a:p>
            <a:pPr algn="r" eaLnBrk="1" hangingPunct="1"/>
            <a:r>
              <a:rPr lang="zh-CN" altLang="en-US" dirty="0" smtClean="0"/>
              <a:t>李雁飞</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smtClean="0"/>
              <a:t>自动化功能测试工具介绍</a:t>
            </a:r>
            <a:r>
              <a:rPr lang="en-US" altLang="zh-CN" sz="2400" dirty="0" smtClean="0"/>
              <a:t>--Selenium</a:t>
            </a:r>
            <a:endParaRPr lang="zh-CN" altLang="en-US" dirty="0"/>
          </a:p>
        </p:txBody>
      </p:sp>
      <p:sp>
        <p:nvSpPr>
          <p:cNvPr id="3" name="内容占位符 2"/>
          <p:cNvSpPr>
            <a:spLocks noGrp="1"/>
          </p:cNvSpPr>
          <p:nvPr>
            <p:ph idx="1"/>
          </p:nvPr>
        </p:nvSpPr>
        <p:spPr>
          <a:xfrm>
            <a:off x="250825" y="621035"/>
            <a:ext cx="8713664" cy="2375917"/>
          </a:xfrm>
        </p:spPr>
        <p:txBody>
          <a:bodyPr/>
          <a:lstStyle/>
          <a:p>
            <a:r>
              <a:rPr lang="en-US" altLang="zh-CN" dirty="0" smtClean="0"/>
              <a:t>Selenium</a:t>
            </a:r>
            <a:r>
              <a:rPr lang="zh-CN" altLang="en-US" dirty="0" smtClean="0"/>
              <a:t>支持的脚本语言：</a:t>
            </a:r>
            <a:r>
              <a:rPr lang="en-US" altLang="zh-CN" dirty="0" smtClean="0"/>
              <a:t>C#</a:t>
            </a:r>
            <a:r>
              <a:rPr lang="zh-CN" altLang="en-US" dirty="0" smtClean="0"/>
              <a:t>，</a:t>
            </a:r>
            <a:r>
              <a:rPr lang="en-US" altLang="zh-CN" dirty="0" smtClean="0"/>
              <a:t>Java</a:t>
            </a:r>
            <a:r>
              <a:rPr lang="zh-CN" altLang="en-US" dirty="0" smtClean="0"/>
              <a:t>，</a:t>
            </a:r>
            <a:r>
              <a:rPr lang="en-US" altLang="zh-CN" dirty="0" smtClean="0"/>
              <a:t>Python</a:t>
            </a:r>
            <a:r>
              <a:rPr lang="zh-CN" altLang="en-US" dirty="0" smtClean="0"/>
              <a:t>，</a:t>
            </a:r>
            <a:r>
              <a:rPr lang="en-US" altLang="zh-CN" dirty="0" smtClean="0"/>
              <a:t>Ruby</a:t>
            </a:r>
            <a:r>
              <a:rPr lang="zh-CN" altLang="en-US" dirty="0" smtClean="0"/>
              <a:t>，</a:t>
            </a:r>
            <a:r>
              <a:rPr lang="en-US" altLang="zh-CN" dirty="0" smtClean="0"/>
              <a:t> Perl</a:t>
            </a:r>
            <a:r>
              <a:rPr lang="zh-CN" altLang="en-US" dirty="0" smtClean="0"/>
              <a:t>，</a:t>
            </a:r>
            <a:r>
              <a:rPr lang="en-US" altLang="zh-CN" dirty="0" err="1" smtClean="0"/>
              <a:t>php</a:t>
            </a:r>
            <a:r>
              <a:rPr lang="zh-CN" altLang="en-US" dirty="0" smtClean="0"/>
              <a:t>等</a:t>
            </a:r>
            <a:endParaRPr lang="en-US" altLang="zh-CN" dirty="0" smtClean="0"/>
          </a:p>
          <a:p>
            <a:r>
              <a:rPr lang="en-US" altLang="zh-CN" dirty="0" smtClean="0"/>
              <a:t>Selenium</a:t>
            </a:r>
            <a:r>
              <a:rPr lang="zh-CN" altLang="en-US" dirty="0" smtClean="0"/>
              <a:t>脚本生成方式：</a:t>
            </a:r>
            <a:endParaRPr lang="en-US" altLang="zh-CN" dirty="0" smtClean="0"/>
          </a:p>
          <a:p>
            <a:pPr indent="342900">
              <a:buFont typeface="Wingdings" pitchFamily="2" charset="2"/>
              <a:buChar char="Ø"/>
            </a:pPr>
            <a:r>
              <a:rPr lang="zh-CN" altLang="en-US" dirty="0" smtClean="0"/>
              <a:t>通过</a:t>
            </a:r>
            <a:r>
              <a:rPr lang="en-US" altLang="zh-CN" dirty="0" err="1" smtClean="0"/>
              <a:t>SeleniumIDE</a:t>
            </a:r>
            <a:r>
              <a:rPr lang="zh-CN" altLang="en-US" dirty="0" smtClean="0"/>
              <a:t>录制脚本，并将脚本转换为多种语言。</a:t>
            </a:r>
            <a:endParaRPr lang="en-US" altLang="zh-CN" dirty="0" smtClean="0"/>
          </a:p>
          <a:p>
            <a:pPr indent="342900">
              <a:buFont typeface="Wingdings" pitchFamily="2" charset="2"/>
              <a:buChar char="Ø"/>
            </a:pPr>
            <a:r>
              <a:rPr lang="zh-CN" altLang="en-US" dirty="0" smtClean="0"/>
              <a:t>在</a:t>
            </a:r>
            <a:r>
              <a:rPr lang="en-US" altLang="zh-CN" dirty="0" smtClean="0"/>
              <a:t>Selenium</a:t>
            </a:r>
            <a:r>
              <a:rPr lang="zh-CN" altLang="en-US" dirty="0" smtClean="0"/>
              <a:t>所支持语言的</a:t>
            </a:r>
            <a:r>
              <a:rPr lang="en-US" altLang="zh-CN" dirty="0" smtClean="0"/>
              <a:t>IDE</a:t>
            </a:r>
            <a:r>
              <a:rPr lang="zh-CN" altLang="en-US" dirty="0" smtClean="0"/>
              <a:t>中直接编写脚本。</a:t>
            </a:r>
            <a:endParaRPr lang="en-US" altLang="zh-CN" dirty="0" smtClean="0"/>
          </a:p>
          <a:p>
            <a:pPr>
              <a:buNone/>
            </a:pPr>
            <a:r>
              <a:rPr lang="en-US" altLang="zh-CN" dirty="0" smtClean="0"/>
              <a:t> </a:t>
            </a:r>
            <a:endParaRPr lang="zh-CN" altLang="en-US" dirty="0"/>
          </a:p>
        </p:txBody>
      </p:sp>
      <p:sp>
        <p:nvSpPr>
          <p:cNvPr id="4" name="内容占位符 2"/>
          <p:cNvSpPr txBox="1">
            <a:spLocks/>
          </p:cNvSpPr>
          <p:nvPr/>
        </p:nvSpPr>
        <p:spPr bwMode="auto">
          <a:xfrm>
            <a:off x="251520" y="2897560"/>
            <a:ext cx="4824536" cy="36997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n"/>
              <a:tabLst/>
              <a:defRPr/>
            </a:pPr>
            <a:r>
              <a:rPr kumimoji="0" lang="en-US" altLang="zh-CN" sz="2300" b="0" i="0" u="none" strike="noStrike" kern="0" cap="none" spc="0" normalizeH="0" baseline="0" noProof="0" dirty="0" smtClean="0">
                <a:ln>
                  <a:noFill/>
                </a:ln>
                <a:solidFill>
                  <a:schemeClr val="tx1"/>
                </a:solidFill>
                <a:effectLst/>
                <a:uLnTx/>
                <a:uFillTx/>
                <a:latin typeface="+mn-lt"/>
                <a:ea typeface="+mn-ea"/>
                <a:cs typeface="+mn-cs"/>
              </a:rPr>
              <a:t>Selenium</a:t>
            </a:r>
            <a:r>
              <a:rPr lang="zh-CN" altLang="en-US" sz="2300" kern="0" dirty="0" smtClean="0">
                <a:latin typeface="+mn-lt"/>
                <a:ea typeface="+mn-ea"/>
              </a:rPr>
              <a:t>优点：</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它是免费的开源软件。</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lang="zh-CN" altLang="en-US" sz="2300" kern="0" dirty="0" smtClean="0">
                <a:latin typeface="+mn-lt"/>
                <a:ea typeface="+mn-ea"/>
              </a:rPr>
              <a:t>它使用灵活，简单，测试用例简洁、优美，易于维护。</a:t>
            </a:r>
            <a:endParaRPr lang="en-US" altLang="zh-CN" sz="2300" kern="0" dirty="0" smtClean="0">
              <a:latin typeface="+mn-lt"/>
              <a:ea typeface="+mn-ea"/>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支持多浏览器，跨平台。</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lang="zh-CN" altLang="en-US" sz="2300" kern="0" dirty="0" smtClean="0">
                <a:latin typeface="+mn-lt"/>
                <a:ea typeface="+mn-ea"/>
              </a:rPr>
              <a:t>可以真实模拟客户操作，从客户角度来测试程序。</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易与测试平台整合。</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endParaRPr kumimoji="0" lang="zh-CN" altLang="en-US" sz="2300" b="0" i="0" u="none" strike="noStrike" kern="0" cap="none" spc="0" normalizeH="0" baseline="0" noProof="0" dirty="0">
              <a:ln>
                <a:noFill/>
              </a:ln>
              <a:solidFill>
                <a:schemeClr val="tx1"/>
              </a:solidFill>
              <a:effectLst/>
              <a:uLnTx/>
              <a:uFillTx/>
              <a:latin typeface="+mn-lt"/>
              <a:ea typeface="+mn-ea"/>
              <a:cs typeface="+mn-cs"/>
            </a:endParaRPr>
          </a:p>
        </p:txBody>
      </p:sp>
      <p:sp>
        <p:nvSpPr>
          <p:cNvPr id="5" name="内容占位符 2"/>
          <p:cNvSpPr txBox="1">
            <a:spLocks/>
          </p:cNvSpPr>
          <p:nvPr/>
        </p:nvSpPr>
        <p:spPr bwMode="auto">
          <a:xfrm>
            <a:off x="5148064" y="2924944"/>
            <a:ext cx="3744416" cy="367240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n"/>
              <a:tabLst/>
              <a:defRPr/>
            </a:pPr>
            <a:r>
              <a:rPr kumimoji="0" lang="en-US" altLang="zh-CN" sz="2300" b="0" i="0" u="none" strike="noStrike" kern="0" cap="none" spc="0" normalizeH="0" baseline="0" noProof="0" dirty="0" smtClean="0">
                <a:ln>
                  <a:noFill/>
                </a:ln>
                <a:solidFill>
                  <a:schemeClr val="tx1"/>
                </a:solidFill>
                <a:effectLst/>
                <a:uLnTx/>
                <a:uFillTx/>
                <a:latin typeface="+mn-lt"/>
                <a:ea typeface="+mn-ea"/>
                <a:cs typeface="+mn-cs"/>
              </a:rPr>
              <a:t>Selenium</a:t>
            </a:r>
            <a:r>
              <a:rPr lang="zh-CN" altLang="en-US" sz="2300" kern="0" dirty="0" smtClean="0">
                <a:latin typeface="+mn-lt"/>
                <a:ea typeface="+mn-ea"/>
              </a:rPr>
              <a:t>缺点：</a:t>
            </a:r>
            <a:endParaRPr lang="en-US" altLang="zh-CN" sz="2300" kern="0" dirty="0" smtClean="0">
              <a:latin typeface="+mn-lt"/>
              <a:ea typeface="+mn-ea"/>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lang="zh-CN" altLang="en-US" sz="2300" kern="0" dirty="0" smtClean="0">
                <a:latin typeface="+mn-lt"/>
                <a:ea typeface="+mn-ea"/>
              </a:rPr>
              <a:t>只能进行</a:t>
            </a:r>
            <a:r>
              <a:rPr lang="en-US" altLang="zh-CN" sz="2300" kern="0" dirty="0" smtClean="0">
                <a:latin typeface="+mn-lt"/>
                <a:ea typeface="+mn-ea"/>
              </a:rPr>
              <a:t>Web</a:t>
            </a:r>
            <a:r>
              <a:rPr lang="zh-CN" altLang="en-US" sz="2300" kern="0" dirty="0" smtClean="0">
                <a:latin typeface="+mn-lt"/>
                <a:ea typeface="+mn-ea"/>
              </a:rPr>
              <a:t>系统测试。</a:t>
            </a:r>
            <a:endParaRPr lang="en-US" altLang="zh-CN" sz="2300" kern="0" dirty="0" smtClean="0">
              <a:latin typeface="+mn-lt"/>
              <a:ea typeface="+mn-ea"/>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lang="zh-CN" altLang="en-US" sz="2300" kern="0" dirty="0" smtClean="0">
                <a:latin typeface="+mn-lt"/>
                <a:ea typeface="+mn-ea"/>
              </a:rPr>
              <a:t>使用者需要有一定的编码基础。</a:t>
            </a:r>
            <a:endParaRPr lang="en-US" altLang="zh-CN" sz="2300" kern="0" dirty="0" smtClean="0">
              <a:latin typeface="+mn-lt"/>
              <a:ea typeface="+mn-ea"/>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国内的学习资料相对于</a:t>
            </a:r>
            <a:r>
              <a:rPr kumimoji="0" lang="en-US" altLang="zh-CN" sz="2300" b="0" i="0" u="none" strike="noStrike" kern="0" cap="none" spc="0" normalizeH="0" baseline="0" noProof="0" dirty="0" smtClean="0">
                <a:ln>
                  <a:noFill/>
                </a:ln>
                <a:solidFill>
                  <a:schemeClr val="tx1"/>
                </a:solidFill>
                <a:effectLst/>
                <a:uLnTx/>
                <a:uFillTx/>
                <a:latin typeface="+mn-lt"/>
                <a:ea typeface="+mn-ea"/>
                <a:cs typeface="+mn-cs"/>
              </a:rPr>
              <a:t>QTP</a:t>
            </a: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来说较少。</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None/>
              <a:tabLst/>
              <a:defRPr/>
            </a:pPr>
            <a:r>
              <a:rPr kumimoji="0" lang="en-US" altLang="zh-CN" sz="2300" b="0" i="0" u="none" strike="noStrike" kern="0" cap="none" spc="0" normalizeH="0" baseline="0" noProof="0" dirty="0" smtClean="0">
                <a:ln>
                  <a:noFill/>
                </a:ln>
                <a:solidFill>
                  <a:schemeClr val="tx1"/>
                </a:solidFill>
                <a:effectLst/>
                <a:uLnTx/>
                <a:uFillTx/>
                <a:latin typeface="+mn-lt"/>
                <a:ea typeface="+mn-ea"/>
                <a:cs typeface="+mn-cs"/>
              </a:rPr>
              <a:t> </a:t>
            </a:r>
            <a:endParaRPr kumimoji="0" lang="zh-CN" altLang="en-US" sz="2300" b="0" i="0" u="none" strike="noStrike" kern="0" cap="none" spc="0" normalizeH="0" baseline="0" noProof="0" dirty="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--Selenium</a:t>
            </a:r>
            <a:endParaRPr lang="zh-CN" altLang="en-US" dirty="0"/>
          </a:p>
        </p:txBody>
      </p:sp>
      <p:sp>
        <p:nvSpPr>
          <p:cNvPr id="3" name="内容占位符 2"/>
          <p:cNvSpPr>
            <a:spLocks noGrp="1"/>
          </p:cNvSpPr>
          <p:nvPr>
            <p:ph idx="1"/>
          </p:nvPr>
        </p:nvSpPr>
        <p:spPr>
          <a:xfrm>
            <a:off x="251520" y="764704"/>
            <a:ext cx="8642350" cy="1799853"/>
          </a:xfrm>
        </p:spPr>
        <p:txBody>
          <a:bodyPr/>
          <a:lstStyle/>
          <a:p>
            <a:r>
              <a:rPr lang="zh-CN" altLang="en-US" dirty="0" smtClean="0"/>
              <a:t>实例（基于</a:t>
            </a:r>
            <a:r>
              <a:rPr lang="en-US" altLang="zh-CN" dirty="0" smtClean="0"/>
              <a:t>Selenium RC</a:t>
            </a:r>
            <a:r>
              <a:rPr lang="zh-CN" altLang="en-US" dirty="0" smtClean="0"/>
              <a:t>，以</a:t>
            </a:r>
            <a:r>
              <a:rPr lang="en-US" altLang="zh-CN" dirty="0" smtClean="0"/>
              <a:t>Python</a:t>
            </a:r>
            <a:r>
              <a:rPr lang="zh-CN" altLang="en-US" dirty="0" smtClean="0"/>
              <a:t>语言作为脚本语言）</a:t>
            </a:r>
            <a:endParaRPr lang="en-US" altLang="zh-CN" dirty="0" smtClean="0"/>
          </a:p>
          <a:p>
            <a:pPr lvl="1"/>
            <a:r>
              <a:rPr lang="zh-CN" altLang="en-US" dirty="0" smtClean="0"/>
              <a:t>简单例子：</a:t>
            </a:r>
            <a:endParaRPr lang="en-US" altLang="zh-CN" dirty="0" smtClean="0"/>
          </a:p>
          <a:p>
            <a:pPr lvl="1" indent="285750">
              <a:buNone/>
            </a:pPr>
            <a:r>
              <a:rPr lang="zh-CN" altLang="en-US" dirty="0" smtClean="0"/>
              <a:t>   在</a:t>
            </a:r>
            <a:r>
              <a:rPr lang="en-US" altLang="zh-CN" dirty="0" err="1" smtClean="0"/>
              <a:t>Baidu</a:t>
            </a:r>
            <a:r>
              <a:rPr lang="zh-CN" altLang="en-US" dirty="0" smtClean="0"/>
              <a:t>中对</a:t>
            </a:r>
            <a:r>
              <a:rPr lang="en-US" altLang="zh-CN" dirty="0" smtClean="0"/>
              <a:t>Python</a:t>
            </a:r>
            <a:r>
              <a:rPr lang="zh-CN" altLang="en-US" dirty="0" smtClean="0"/>
              <a:t>进行搜索，并进入到</a:t>
            </a:r>
            <a:r>
              <a:rPr lang="en-US" altLang="zh-CN" dirty="0" smtClean="0"/>
              <a:t>Python</a:t>
            </a:r>
            <a:r>
              <a:rPr lang="zh-CN" altLang="en-US" dirty="0" smtClean="0"/>
              <a:t>的官方网站，判断</a:t>
            </a:r>
            <a:r>
              <a:rPr lang="en-US" altLang="zh-CN" dirty="0" smtClean="0"/>
              <a:t>Python</a:t>
            </a:r>
            <a:r>
              <a:rPr lang="zh-CN" altLang="en-US" dirty="0" smtClean="0"/>
              <a:t>官方网站的站名是否与预期一致。</a:t>
            </a:r>
            <a:endParaRPr lang="en-US" altLang="zh-CN" dirty="0" smtClean="0"/>
          </a:p>
        </p:txBody>
      </p:sp>
      <p:grpSp>
        <p:nvGrpSpPr>
          <p:cNvPr id="9" name="组合 8"/>
          <p:cNvGrpSpPr/>
          <p:nvPr/>
        </p:nvGrpSpPr>
        <p:grpSpPr>
          <a:xfrm>
            <a:off x="1043608" y="2636912"/>
            <a:ext cx="7560840" cy="3960440"/>
            <a:chOff x="1043608" y="2636912"/>
            <a:chExt cx="7560840" cy="3960440"/>
          </a:xfrm>
        </p:grpSpPr>
        <p:pic>
          <p:nvPicPr>
            <p:cNvPr id="4" name="图片 3" descr="selenium-ALL.jpg"/>
            <p:cNvPicPr>
              <a:picLocks noChangeAspect="1"/>
            </p:cNvPicPr>
            <p:nvPr/>
          </p:nvPicPr>
          <p:blipFill>
            <a:blip r:embed="rId2" cstate="print"/>
            <a:stretch>
              <a:fillRect/>
            </a:stretch>
          </p:blipFill>
          <p:spPr>
            <a:xfrm>
              <a:off x="1547664" y="2636912"/>
              <a:ext cx="7056784" cy="3960440"/>
            </a:xfrm>
            <a:prstGeom prst="rect">
              <a:avLst/>
            </a:prstGeom>
          </p:spPr>
        </p:pic>
        <p:sp>
          <p:nvSpPr>
            <p:cNvPr id="8" name="TextBox 7"/>
            <p:cNvSpPr txBox="1"/>
            <p:nvPr/>
          </p:nvSpPr>
          <p:spPr>
            <a:xfrm>
              <a:off x="1043608" y="3212976"/>
              <a:ext cx="461665" cy="2592288"/>
            </a:xfrm>
            <a:prstGeom prst="rect">
              <a:avLst/>
            </a:prstGeom>
            <a:noFill/>
          </p:spPr>
          <p:txBody>
            <a:bodyPr vert="eaVert" wrap="square" rtlCol="0">
              <a:spAutoFit/>
            </a:bodyPr>
            <a:lstStyle/>
            <a:p>
              <a:r>
                <a:rPr lang="zh-CN" altLang="en-US" dirty="0" smtClean="0"/>
                <a:t>一、根据需求编写脚本</a:t>
              </a:r>
              <a:endParaRPr lang="zh-CN" altLang="en-US"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smtClean="0"/>
              <a:t>自动化功能测试工具介绍</a:t>
            </a:r>
            <a:r>
              <a:rPr lang="en-US" altLang="zh-CN" sz="2400" dirty="0" smtClean="0"/>
              <a:t>--Selenium</a:t>
            </a:r>
            <a:endParaRPr lang="zh-CN" altLang="en-US" dirty="0"/>
          </a:p>
        </p:txBody>
      </p:sp>
      <p:pic>
        <p:nvPicPr>
          <p:cNvPr id="4" name="内容占位符 3" descr="seleniumRC.jpg"/>
          <p:cNvPicPr>
            <a:picLocks noGrp="1" noChangeAspect="1"/>
          </p:cNvPicPr>
          <p:nvPr>
            <p:ph idx="1"/>
          </p:nvPr>
        </p:nvPicPr>
        <p:blipFill>
          <a:blip r:embed="rId2" cstate="print"/>
          <a:stretch>
            <a:fillRect/>
          </a:stretch>
        </p:blipFill>
        <p:spPr>
          <a:xfrm>
            <a:off x="1763688" y="1412776"/>
            <a:ext cx="6296025" cy="3971925"/>
          </a:xfrm>
        </p:spPr>
      </p:pic>
      <p:sp>
        <p:nvSpPr>
          <p:cNvPr id="5" name="TextBox 4"/>
          <p:cNvSpPr txBox="1"/>
          <p:nvPr/>
        </p:nvSpPr>
        <p:spPr>
          <a:xfrm>
            <a:off x="1302023" y="1916832"/>
            <a:ext cx="461665" cy="2808312"/>
          </a:xfrm>
          <a:prstGeom prst="rect">
            <a:avLst/>
          </a:prstGeom>
          <a:noFill/>
        </p:spPr>
        <p:txBody>
          <a:bodyPr vert="eaVert" wrap="square" rtlCol="0">
            <a:spAutoFit/>
          </a:bodyPr>
          <a:lstStyle/>
          <a:p>
            <a:r>
              <a:rPr lang="zh-CN" altLang="en-US" dirty="0" smtClean="0"/>
              <a:t>二、启动 </a:t>
            </a:r>
            <a:r>
              <a:rPr lang="en-US" altLang="zh-CN" dirty="0" smtClean="0"/>
              <a:t>Selenium RC</a:t>
            </a:r>
            <a:endParaRPr lang="zh-CN" alt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--Selenium</a:t>
            </a:r>
            <a:endParaRPr lang="zh-CN" altLang="en-US" dirty="0"/>
          </a:p>
        </p:txBody>
      </p:sp>
      <p:pic>
        <p:nvPicPr>
          <p:cNvPr id="4" name="内容占位符 3" descr="测试成功-all.jpg"/>
          <p:cNvPicPr>
            <a:picLocks noGrp="1" noChangeAspect="1"/>
          </p:cNvPicPr>
          <p:nvPr>
            <p:ph idx="1"/>
          </p:nvPr>
        </p:nvPicPr>
        <p:blipFill>
          <a:blip r:embed="rId2" cstate="print"/>
          <a:stretch>
            <a:fillRect/>
          </a:stretch>
        </p:blipFill>
        <p:spPr>
          <a:xfrm>
            <a:off x="1187624" y="908721"/>
            <a:ext cx="7345511" cy="5256584"/>
          </a:xfrm>
        </p:spPr>
      </p:pic>
      <p:sp>
        <p:nvSpPr>
          <p:cNvPr id="5" name="TextBox 4"/>
          <p:cNvSpPr txBox="1"/>
          <p:nvPr/>
        </p:nvSpPr>
        <p:spPr>
          <a:xfrm>
            <a:off x="611560" y="1988840"/>
            <a:ext cx="461665" cy="3168352"/>
          </a:xfrm>
          <a:prstGeom prst="rect">
            <a:avLst/>
          </a:prstGeom>
          <a:noFill/>
        </p:spPr>
        <p:txBody>
          <a:bodyPr vert="eaVert" wrap="square" rtlCol="0">
            <a:spAutoFit/>
          </a:bodyPr>
          <a:lstStyle/>
          <a:p>
            <a:r>
              <a:rPr lang="zh-CN" altLang="en-US" dirty="0" smtClean="0"/>
              <a:t>三、执行测试并检查测试结果</a:t>
            </a:r>
            <a:endParaRPr lang="zh-CN" alt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--Selenium</a:t>
            </a:r>
            <a:endParaRPr lang="zh-CN" altLang="en-US" dirty="0"/>
          </a:p>
        </p:txBody>
      </p:sp>
      <p:pic>
        <p:nvPicPr>
          <p:cNvPr id="6" name="内容占位符 5" descr="2012-3-7 14-02-06.jpg"/>
          <p:cNvPicPr>
            <a:picLocks noGrp="1" noChangeAspect="1"/>
          </p:cNvPicPr>
          <p:nvPr>
            <p:ph idx="1"/>
          </p:nvPr>
        </p:nvPicPr>
        <p:blipFill>
          <a:blip r:embed="rId2" cstate="print"/>
          <a:stretch>
            <a:fillRect/>
          </a:stretch>
        </p:blipFill>
        <p:spPr>
          <a:xfrm>
            <a:off x="1907704" y="1556792"/>
            <a:ext cx="6296025" cy="3971925"/>
          </a:xfrm>
        </p:spPr>
      </p:pic>
      <p:sp>
        <p:nvSpPr>
          <p:cNvPr id="7" name="TextBox 6"/>
          <p:cNvSpPr txBox="1"/>
          <p:nvPr/>
        </p:nvSpPr>
        <p:spPr>
          <a:xfrm>
            <a:off x="1187624" y="1916832"/>
            <a:ext cx="461665" cy="3312368"/>
          </a:xfrm>
          <a:prstGeom prst="rect">
            <a:avLst/>
          </a:prstGeom>
          <a:noFill/>
        </p:spPr>
        <p:txBody>
          <a:bodyPr vert="eaVert" wrap="square" rtlCol="0">
            <a:spAutoFit/>
          </a:bodyPr>
          <a:lstStyle/>
          <a:p>
            <a:r>
              <a:rPr lang="zh-CN" altLang="en-US" dirty="0" smtClean="0"/>
              <a:t>四、监控后台执行测试的日志</a:t>
            </a:r>
            <a:endParaRPr lang="zh-CN" alt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smtClean="0"/>
              <a:t>自动化功能测试工具介绍</a:t>
            </a:r>
            <a:r>
              <a:rPr lang="en-US" altLang="zh-CN" sz="2400" dirty="0" smtClean="0"/>
              <a:t>--Selenium</a:t>
            </a:r>
            <a:endParaRPr lang="zh-CN" altLang="en-US" dirty="0"/>
          </a:p>
        </p:txBody>
      </p:sp>
      <p:sp>
        <p:nvSpPr>
          <p:cNvPr id="3" name="内容占位符 2"/>
          <p:cNvSpPr>
            <a:spLocks noGrp="1"/>
          </p:cNvSpPr>
          <p:nvPr>
            <p:ph idx="1"/>
          </p:nvPr>
        </p:nvSpPr>
        <p:spPr>
          <a:xfrm>
            <a:off x="250825" y="981075"/>
            <a:ext cx="8642350" cy="503709"/>
          </a:xfrm>
        </p:spPr>
        <p:txBody>
          <a:bodyPr/>
          <a:lstStyle/>
          <a:p>
            <a:r>
              <a:rPr lang="zh-CN" altLang="en-US" dirty="0" smtClean="0"/>
              <a:t>若测试失败时的信息提示</a:t>
            </a:r>
            <a:endParaRPr lang="zh-CN" altLang="en-US" dirty="0"/>
          </a:p>
        </p:txBody>
      </p:sp>
      <p:pic>
        <p:nvPicPr>
          <p:cNvPr id="4" name="图片 3" descr="测试失败-ALL.jpg"/>
          <p:cNvPicPr>
            <a:picLocks noChangeAspect="1"/>
          </p:cNvPicPr>
          <p:nvPr/>
        </p:nvPicPr>
        <p:blipFill>
          <a:blip r:embed="rId2" cstate="print"/>
          <a:stretch>
            <a:fillRect/>
          </a:stretch>
        </p:blipFill>
        <p:spPr>
          <a:xfrm>
            <a:off x="539552" y="1556792"/>
            <a:ext cx="8064896" cy="494017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--Selenium</a:t>
            </a:r>
            <a:endParaRPr lang="zh-CN" altLang="en-US" dirty="0"/>
          </a:p>
        </p:txBody>
      </p:sp>
      <p:sp>
        <p:nvSpPr>
          <p:cNvPr id="3" name="内容占位符 2"/>
          <p:cNvSpPr>
            <a:spLocks noGrp="1"/>
          </p:cNvSpPr>
          <p:nvPr>
            <p:ph idx="1"/>
          </p:nvPr>
        </p:nvSpPr>
        <p:spPr>
          <a:xfrm>
            <a:off x="250825" y="981075"/>
            <a:ext cx="8642350" cy="935757"/>
          </a:xfrm>
        </p:spPr>
        <p:txBody>
          <a:bodyPr/>
          <a:lstStyle/>
          <a:p>
            <a:r>
              <a:rPr lang="zh-CN" altLang="en-US" dirty="0" smtClean="0"/>
              <a:t>针对多测试用例的测试集执行后，可生成相应的测试报告。下图为以中石化项目为例子做的</a:t>
            </a:r>
            <a:r>
              <a:rPr lang="en-US" altLang="zh-CN" dirty="0" smtClean="0"/>
              <a:t>Demo</a:t>
            </a:r>
            <a:r>
              <a:rPr lang="zh-CN" altLang="en-US" dirty="0" smtClean="0"/>
              <a:t>：</a:t>
            </a:r>
            <a:endParaRPr lang="zh-CN" altLang="en-US" dirty="0"/>
          </a:p>
        </p:txBody>
      </p:sp>
      <p:pic>
        <p:nvPicPr>
          <p:cNvPr id="1026" name="Picture 2"/>
          <p:cNvPicPr>
            <a:picLocks noChangeAspect="1" noChangeArrowheads="1"/>
          </p:cNvPicPr>
          <p:nvPr/>
        </p:nvPicPr>
        <p:blipFill>
          <a:blip r:embed="rId2" cstate="print"/>
          <a:srcRect/>
          <a:stretch>
            <a:fillRect/>
          </a:stretch>
        </p:blipFill>
        <p:spPr bwMode="auto">
          <a:xfrm>
            <a:off x="611560" y="1988840"/>
            <a:ext cx="8073756" cy="4248472"/>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7" descr="目录"/>
          <p:cNvPicPr>
            <a:picLocks noChangeAspect="1" noChangeArrowheads="1"/>
          </p:cNvPicPr>
          <p:nvPr/>
        </p:nvPicPr>
        <p:blipFill>
          <a:blip r:embed="rId2" cstate="print"/>
          <a:srcRect/>
          <a:stretch>
            <a:fillRect/>
          </a:stretch>
        </p:blipFill>
        <p:spPr bwMode="auto">
          <a:xfrm>
            <a:off x="0" y="0"/>
            <a:ext cx="9144000" cy="6878638"/>
          </a:xfrm>
          <a:prstGeom prst="rect">
            <a:avLst/>
          </a:prstGeom>
          <a:noFill/>
          <a:ln w="9525">
            <a:noFill/>
            <a:miter lim="800000"/>
            <a:headEnd/>
            <a:tailEnd/>
          </a:ln>
        </p:spPr>
      </p:pic>
      <p:sp>
        <p:nvSpPr>
          <p:cNvPr id="4099" name="Rectangle 2"/>
          <p:cNvSpPr>
            <a:spLocks noGrp="1" noChangeArrowheads="1"/>
          </p:cNvSpPr>
          <p:nvPr>
            <p:ph type="title"/>
          </p:nvPr>
        </p:nvSpPr>
        <p:spPr>
          <a:xfrm>
            <a:off x="0" y="1"/>
            <a:ext cx="6707188" cy="692696"/>
          </a:xfrm>
        </p:spPr>
        <p:txBody>
          <a:bodyPr/>
          <a:lstStyle/>
          <a:p>
            <a:pPr eaLnBrk="1" hangingPunct="1"/>
            <a:r>
              <a:rPr lang="zh-CN" altLang="en-US" smtClean="0"/>
              <a:t>讲解目录</a:t>
            </a:r>
          </a:p>
        </p:txBody>
      </p:sp>
      <p:sp>
        <p:nvSpPr>
          <p:cNvPr id="4101" name="Rectangle 6"/>
          <p:cNvSpPr>
            <a:spLocks noChangeArrowheads="1"/>
          </p:cNvSpPr>
          <p:nvPr/>
        </p:nvSpPr>
        <p:spPr bwMode="auto">
          <a:xfrm>
            <a:off x="0" y="674688"/>
            <a:ext cx="9144000" cy="17462"/>
          </a:xfrm>
          <a:prstGeom prst="rect">
            <a:avLst/>
          </a:prstGeom>
          <a:solidFill>
            <a:srgbClr val="FFDB01"/>
          </a:solidFill>
          <a:ln w="9525">
            <a:noFill/>
            <a:miter lim="800000"/>
            <a:headEnd/>
            <a:tailEnd/>
          </a:ln>
        </p:spPr>
        <p:txBody>
          <a:bodyPr wrap="none" anchor="ctr"/>
          <a:lstStyle/>
          <a:p>
            <a:endParaRPr lang="zh-CN" altLang="en-US"/>
          </a:p>
        </p:txBody>
      </p:sp>
      <p:pic>
        <p:nvPicPr>
          <p:cNvPr id="4102" name="Picture 9" descr="logo"/>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
        <p:nvSpPr>
          <p:cNvPr id="4103" name="Text Box 10"/>
          <p:cNvSpPr txBox="1">
            <a:spLocks noChangeArrowheads="1"/>
          </p:cNvSpPr>
          <p:nvPr/>
        </p:nvSpPr>
        <p:spPr bwMode="auto">
          <a:xfrm>
            <a:off x="0" y="6640513"/>
            <a:ext cx="9144000" cy="244475"/>
          </a:xfrm>
          <a:prstGeom prst="rect">
            <a:avLst/>
          </a:prstGeom>
          <a:solidFill>
            <a:srgbClr val="C0C0C0"/>
          </a:solidFill>
          <a:ln w="9525">
            <a:noFill/>
            <a:miter lim="800000"/>
            <a:headEnd/>
            <a:tailEnd/>
          </a:ln>
        </p:spPr>
        <p:txBody>
          <a:bodyPr>
            <a:spAutoFit/>
          </a:bodyPr>
          <a:lstStyle/>
          <a:p>
            <a:pPr algn="ctr">
              <a:spcBef>
                <a:spcPct val="50000"/>
              </a:spcBef>
            </a:pPr>
            <a:r>
              <a:rPr lang="en-US" altLang="zh-CN" sz="1000">
                <a:ea typeface="宋体" pitchFamily="2" charset="-122"/>
              </a:rPr>
              <a:t>© 2011 PERA Global</a:t>
            </a:r>
          </a:p>
        </p:txBody>
      </p:sp>
      <p:sp>
        <p:nvSpPr>
          <p:cNvPr id="9" name="Rectangle 4"/>
          <p:cNvSpPr txBox="1">
            <a:spLocks noChangeArrowheads="1"/>
          </p:cNvSpPr>
          <p:nvPr/>
        </p:nvSpPr>
        <p:spPr bwMode="auto">
          <a:xfrm>
            <a:off x="4139952" y="908720"/>
            <a:ext cx="4968552" cy="554461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Autofit/>
          </a:bodyPr>
          <a:lstStyle/>
          <a:p>
            <a:pPr marL="342900" lvl="0" indent="-342900">
              <a:lnSpc>
                <a:spcPct val="200000"/>
              </a:lnSpc>
              <a:spcBef>
                <a:spcPct val="20000"/>
              </a:spcBef>
              <a:buFont typeface="Wingdings" pitchFamily="2" charset="2"/>
              <a:buChar char="n"/>
              <a:defRPr/>
            </a:pPr>
            <a:r>
              <a:rPr lang="zh-CN" altLang="en-US" sz="2000" kern="0" dirty="0" smtClean="0">
                <a:solidFill>
                  <a:schemeClr val="bg1">
                    <a:lumMod val="65000"/>
                  </a:schemeClr>
                </a:solidFill>
              </a:rPr>
              <a:t>自动化</a:t>
            </a:r>
            <a:r>
              <a:rPr kumimoji="0" lang="zh-CN" altLang="en-US" sz="2000" b="0" i="0" u="none" strike="noStrike" kern="0" cap="none" spc="0" normalizeH="0" baseline="0" noProof="0" dirty="0" smtClean="0">
                <a:ln>
                  <a:noFill/>
                </a:ln>
                <a:solidFill>
                  <a:schemeClr val="bg1">
                    <a:lumMod val="65000"/>
                  </a:schemeClr>
                </a:solidFill>
                <a:effectLst/>
                <a:uLnTx/>
                <a:uFillTx/>
                <a:latin typeface="+mn-lt"/>
                <a:ea typeface="+mn-ea"/>
                <a:cs typeface="+mn-cs"/>
              </a:rPr>
              <a:t>功能测试工具会给我们带来什么？</a:t>
            </a:r>
            <a:endParaRPr kumimoji="0" lang="en-US" altLang="zh-CN" sz="2000" b="0" i="0" u="none" strike="noStrike" kern="0" cap="none" spc="0" normalizeH="0" baseline="0" noProof="0" dirty="0" smtClean="0">
              <a:ln>
                <a:noFill/>
              </a:ln>
              <a:solidFill>
                <a:schemeClr val="bg1">
                  <a:lumMod val="65000"/>
                </a:schemeClr>
              </a:solidFill>
              <a:effectLst/>
              <a:uLnTx/>
              <a:uFillTx/>
              <a:latin typeface="+mn-lt"/>
              <a:ea typeface="+mn-ea"/>
              <a:cs typeface="+mn-cs"/>
            </a:endParaRPr>
          </a:p>
          <a:p>
            <a:pPr marL="342900" marR="0" lvl="0" indent="-342900" algn="l" defTabSz="914400" rtl="0" eaLnBrk="1" fontAlgn="base" latinLnBrk="0" hangingPunct="1">
              <a:lnSpc>
                <a:spcPct val="200000"/>
              </a:lnSpc>
              <a:spcBef>
                <a:spcPct val="20000"/>
              </a:spcBef>
              <a:spcAft>
                <a:spcPct val="0"/>
              </a:spcAft>
              <a:buClrTx/>
              <a:buSzTx/>
              <a:buFont typeface="Wingdings" pitchFamily="2" charset="2"/>
              <a:buChar char="n"/>
              <a:tabLst/>
              <a:defRPr/>
            </a:pPr>
            <a:r>
              <a:rPr lang="zh-CN" altLang="en-US" sz="2000" kern="0" dirty="0" smtClean="0">
                <a:solidFill>
                  <a:srgbClr val="FF0000"/>
                </a:solidFill>
                <a:latin typeface="+mn-lt"/>
                <a:ea typeface="+mn-ea"/>
              </a:rPr>
              <a:t>自动化功能测试工具介绍</a:t>
            </a:r>
            <a:endParaRPr lang="en-US" altLang="zh-CN" sz="2000" kern="0" dirty="0" smtClean="0">
              <a:solidFill>
                <a:srgbClr val="FF0000"/>
              </a:solidFill>
              <a:latin typeface="+mn-lt"/>
              <a:ea typeface="+mn-ea"/>
            </a:endParaRPr>
          </a:p>
          <a:p>
            <a:pPr marL="742950" lvl="1" indent="-285750">
              <a:lnSpc>
                <a:spcPct val="200000"/>
              </a:lnSpc>
              <a:spcBef>
                <a:spcPct val="20000"/>
              </a:spcBef>
              <a:buFontTx/>
              <a:buChar char="–"/>
              <a:defRPr/>
            </a:pPr>
            <a:r>
              <a:rPr lang="en-US" altLang="zh-CN" kern="0" noProof="0" dirty="0" smtClean="0">
                <a:solidFill>
                  <a:schemeClr val="bg1">
                    <a:lumMod val="65000"/>
                  </a:schemeClr>
                </a:solidFill>
              </a:rPr>
              <a:t>QTP</a:t>
            </a:r>
          </a:p>
          <a:p>
            <a:pPr marL="742950" lvl="1" indent="-285750">
              <a:lnSpc>
                <a:spcPct val="200000"/>
              </a:lnSpc>
              <a:spcBef>
                <a:spcPct val="20000"/>
              </a:spcBef>
              <a:buFontTx/>
              <a:buChar char="–"/>
              <a:defRPr/>
            </a:pPr>
            <a:r>
              <a:rPr lang="en-US" altLang="zh-CN" kern="0" dirty="0" smtClean="0">
                <a:solidFill>
                  <a:schemeClr val="bg1">
                    <a:lumMod val="65000"/>
                  </a:schemeClr>
                </a:solidFill>
              </a:rPr>
              <a:t>Selenium</a:t>
            </a:r>
            <a:endParaRPr lang="en-US" altLang="zh-CN" kern="0" noProof="0" dirty="0" smtClean="0">
              <a:solidFill>
                <a:schemeClr val="bg1">
                  <a:lumMod val="65000"/>
                </a:schemeClr>
              </a:solidFill>
            </a:endParaRPr>
          </a:p>
          <a:p>
            <a:pPr marL="742950" lvl="1" indent="-285750">
              <a:lnSpc>
                <a:spcPct val="200000"/>
              </a:lnSpc>
              <a:spcBef>
                <a:spcPct val="20000"/>
              </a:spcBef>
              <a:buFontTx/>
              <a:buChar char="–"/>
              <a:defRPr/>
            </a:pPr>
            <a:r>
              <a:rPr kumimoji="0" lang="en-US" altLang="zh-CN" sz="1800" i="0" u="none" strike="noStrike" kern="0" cap="none" spc="0" normalizeH="0" baseline="0" noProof="0" dirty="0" smtClean="0">
                <a:ln>
                  <a:noFill/>
                </a:ln>
                <a:solidFill>
                  <a:srgbClr val="FF0000"/>
                </a:solidFill>
                <a:effectLst/>
                <a:uLnTx/>
                <a:uFillTx/>
                <a:latin typeface="+mn-lt"/>
                <a:ea typeface="+mn-ea"/>
              </a:rPr>
              <a:t>Marathon</a:t>
            </a:r>
          </a:p>
          <a:p>
            <a:pPr marL="742950" lvl="1" indent="-285750">
              <a:lnSpc>
                <a:spcPct val="200000"/>
              </a:lnSpc>
              <a:spcBef>
                <a:spcPct val="20000"/>
              </a:spcBef>
              <a:buFontTx/>
              <a:buChar char="–"/>
              <a:defRPr/>
            </a:pPr>
            <a:r>
              <a:rPr lang="en-US" altLang="zh-CN" kern="0" dirty="0" smtClean="0">
                <a:latin typeface="+mn-lt"/>
                <a:ea typeface="+mn-ea"/>
              </a:rPr>
              <a:t>Sikuli</a:t>
            </a:r>
            <a:endParaRPr kumimoji="0" lang="en-US" altLang="zh-CN" sz="1800" i="0" u="none" strike="noStrike" kern="0" cap="none" spc="0" normalizeH="0" baseline="0" noProof="0" dirty="0" smtClean="0">
              <a:ln>
                <a:noFill/>
              </a:ln>
              <a:solidFill>
                <a:schemeClr val="tx1"/>
              </a:solidFill>
              <a:effectLst/>
              <a:uLnTx/>
              <a:uFillTx/>
              <a:latin typeface="+mn-lt"/>
              <a:ea typeface="+mn-ea"/>
            </a:endParaRPr>
          </a:p>
          <a:p>
            <a:pPr marL="342900" lvl="0" indent="-342900">
              <a:lnSpc>
                <a:spcPct val="200000"/>
              </a:lnSpc>
              <a:spcBef>
                <a:spcPct val="20000"/>
              </a:spcBef>
              <a:buFont typeface="Wingdings" pitchFamily="2" charset="2"/>
              <a:buChar char="n"/>
              <a:defRPr/>
            </a:pPr>
            <a:r>
              <a:rPr lang="zh-CN" altLang="en-US" sz="2000" kern="0" dirty="0" smtClean="0"/>
              <a:t>针对自动化测试的思考与总结</a:t>
            </a:r>
            <a:endParaRPr lang="en-US" altLang="zh-CN" sz="2000" kern="0" dirty="0" smtClean="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--Marathon</a:t>
            </a:r>
            <a:endParaRPr lang="zh-CN" altLang="en-US" dirty="0"/>
          </a:p>
        </p:txBody>
      </p:sp>
      <p:sp>
        <p:nvSpPr>
          <p:cNvPr id="3" name="内容占位符 2"/>
          <p:cNvSpPr>
            <a:spLocks noGrp="1"/>
          </p:cNvSpPr>
          <p:nvPr>
            <p:ph idx="1"/>
          </p:nvPr>
        </p:nvSpPr>
        <p:spPr>
          <a:xfrm>
            <a:off x="250825" y="981075"/>
            <a:ext cx="8642350" cy="2231901"/>
          </a:xfrm>
        </p:spPr>
        <p:txBody>
          <a:bodyPr/>
          <a:lstStyle/>
          <a:p>
            <a:r>
              <a:rPr lang="en-US" altLang="zh-CN" dirty="0" smtClean="0"/>
              <a:t>Marathon</a:t>
            </a:r>
            <a:r>
              <a:rPr lang="zh-CN" altLang="en-US" dirty="0" smtClean="0"/>
              <a:t>是一个针对使用</a:t>
            </a:r>
            <a:r>
              <a:rPr lang="en-US" altLang="zh-CN" dirty="0" smtClean="0"/>
              <a:t>Java/Swing</a:t>
            </a:r>
            <a:r>
              <a:rPr lang="zh-CN" altLang="en-US" dirty="0" smtClean="0"/>
              <a:t>开发</a:t>
            </a:r>
            <a:r>
              <a:rPr lang="en-US" altLang="zh-CN" dirty="0" smtClean="0"/>
              <a:t>GUI</a:t>
            </a:r>
            <a:r>
              <a:rPr lang="zh-CN" altLang="en-US" dirty="0" smtClean="0"/>
              <a:t>应用程序的测试框架，它包括一个记录工具，编辑工具，播放和调试工具来运行测试脚本，测试脚本是</a:t>
            </a:r>
            <a:r>
              <a:rPr lang="en-US" altLang="zh-CN" dirty="0" smtClean="0"/>
              <a:t>Python/Ruby</a:t>
            </a:r>
            <a:r>
              <a:rPr lang="zh-CN" altLang="en-US" dirty="0" smtClean="0"/>
              <a:t>代码。</a:t>
            </a:r>
            <a:r>
              <a:rPr lang="en-US" altLang="zh-CN" dirty="0" smtClean="0"/>
              <a:t>Marathon</a:t>
            </a:r>
            <a:r>
              <a:rPr lang="zh-CN" altLang="en-US" dirty="0" smtClean="0"/>
              <a:t>的焦点是放在最终用户的测试上。</a:t>
            </a:r>
            <a:endParaRPr lang="en-US" altLang="zh-CN" dirty="0" smtClean="0"/>
          </a:p>
          <a:p>
            <a:r>
              <a:rPr lang="en-US" altLang="zh-CN" dirty="0" smtClean="0"/>
              <a:t>Marathon</a:t>
            </a:r>
            <a:r>
              <a:rPr lang="zh-CN" altLang="en-US" dirty="0" smtClean="0"/>
              <a:t>的脚本语言：</a:t>
            </a:r>
            <a:r>
              <a:rPr lang="en-US" altLang="zh-CN" dirty="0" smtClean="0"/>
              <a:t>Python</a:t>
            </a:r>
            <a:r>
              <a:rPr lang="zh-CN" altLang="en-US" dirty="0" smtClean="0"/>
              <a:t>，</a:t>
            </a:r>
            <a:r>
              <a:rPr lang="en-US" altLang="zh-CN" dirty="0" smtClean="0"/>
              <a:t>Ruby</a:t>
            </a:r>
          </a:p>
          <a:p>
            <a:pPr>
              <a:buNone/>
            </a:pPr>
            <a:endParaRPr lang="en-US" altLang="zh-CN" dirty="0" smtClean="0"/>
          </a:p>
          <a:p>
            <a:endParaRPr lang="zh-CN" altLang="en-US" dirty="0"/>
          </a:p>
        </p:txBody>
      </p:sp>
      <p:sp>
        <p:nvSpPr>
          <p:cNvPr id="5" name="内容占位符 2"/>
          <p:cNvSpPr txBox="1">
            <a:spLocks/>
          </p:cNvSpPr>
          <p:nvPr/>
        </p:nvSpPr>
        <p:spPr bwMode="auto">
          <a:xfrm>
            <a:off x="251520" y="3284984"/>
            <a:ext cx="4824536" cy="345638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lvl="0" indent="-342900" eaLnBrk="0" hangingPunct="0">
              <a:lnSpc>
                <a:spcPct val="120000"/>
              </a:lnSpc>
              <a:spcBef>
                <a:spcPct val="20000"/>
              </a:spcBef>
              <a:buFont typeface="Wingdings" pitchFamily="2" charset="2"/>
              <a:buChar char="n"/>
            </a:pPr>
            <a:r>
              <a:rPr lang="en-US" altLang="zh-CN" sz="2400" dirty="0" smtClean="0"/>
              <a:t>Marathon</a:t>
            </a:r>
            <a:r>
              <a:rPr lang="zh-CN" altLang="en-US" sz="2300" kern="0" dirty="0" smtClean="0">
                <a:latin typeface="+mn-lt"/>
                <a:ea typeface="+mn-ea"/>
              </a:rPr>
              <a:t>优点：</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它是免费的开源软件。</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lang="zh-CN" altLang="en-US" sz="2300" kern="0" dirty="0" smtClean="0">
                <a:latin typeface="+mn-lt"/>
                <a:ea typeface="+mn-ea"/>
              </a:rPr>
              <a:t>它对基于</a:t>
            </a:r>
            <a:r>
              <a:rPr lang="en-US" altLang="zh-CN" sz="2300" kern="0" dirty="0" smtClean="0">
                <a:latin typeface="+mn-lt"/>
                <a:ea typeface="+mn-ea"/>
              </a:rPr>
              <a:t>Java/Swing</a:t>
            </a:r>
            <a:r>
              <a:rPr lang="zh-CN" altLang="en-US" sz="2300" kern="0" dirty="0" smtClean="0">
                <a:latin typeface="+mn-lt"/>
                <a:ea typeface="+mn-ea"/>
              </a:rPr>
              <a:t>开发的</a:t>
            </a:r>
            <a:r>
              <a:rPr lang="en-US" altLang="zh-CN" sz="2300" kern="0" dirty="0" smtClean="0">
                <a:latin typeface="+mn-lt"/>
                <a:ea typeface="+mn-ea"/>
              </a:rPr>
              <a:t>GUI</a:t>
            </a:r>
            <a:r>
              <a:rPr lang="zh-CN" altLang="en-US" sz="2300" kern="0" dirty="0" smtClean="0">
                <a:latin typeface="+mn-lt"/>
                <a:ea typeface="+mn-ea"/>
              </a:rPr>
              <a:t>应用程序天然的支持。</a:t>
            </a:r>
            <a:endParaRPr lang="en-US" altLang="zh-CN" sz="2300" kern="0" dirty="0" smtClean="0">
              <a:latin typeface="+mn-lt"/>
              <a:ea typeface="+mn-ea"/>
            </a:endParaRPr>
          </a:p>
          <a:p>
            <a:pPr marL="342900" lvl="0" indent="342900" eaLnBrk="0" hangingPunct="0">
              <a:lnSpc>
                <a:spcPct val="120000"/>
              </a:lnSpc>
              <a:spcBef>
                <a:spcPct val="20000"/>
              </a:spcBef>
              <a:buFont typeface="Wingdings" pitchFamily="2" charset="2"/>
              <a:buChar char="ü"/>
            </a:pPr>
            <a:r>
              <a:rPr lang="zh-CN" altLang="en-US" sz="2400" dirty="0" smtClean="0"/>
              <a:t>它支持调试和提供</a:t>
            </a:r>
            <a:r>
              <a:rPr lang="en-US" altLang="zh-CN" sz="2400" dirty="0" smtClean="0"/>
              <a:t>Ant</a:t>
            </a:r>
            <a:r>
              <a:rPr lang="zh-CN" altLang="en-US" sz="2400" dirty="0" smtClean="0"/>
              <a:t>任务。</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endParaRPr kumimoji="0" lang="zh-CN" altLang="en-US" sz="2300" b="0" i="0" u="none" strike="noStrike" kern="0" cap="none" spc="0" normalizeH="0" baseline="0" noProof="0" dirty="0">
              <a:ln>
                <a:noFill/>
              </a:ln>
              <a:solidFill>
                <a:schemeClr val="tx1"/>
              </a:solidFill>
              <a:effectLst/>
              <a:uLnTx/>
              <a:uFillTx/>
              <a:latin typeface="+mn-lt"/>
              <a:ea typeface="+mn-ea"/>
              <a:cs typeface="+mn-cs"/>
            </a:endParaRPr>
          </a:p>
        </p:txBody>
      </p:sp>
      <p:sp>
        <p:nvSpPr>
          <p:cNvPr id="6" name="内容占位符 2"/>
          <p:cNvSpPr txBox="1">
            <a:spLocks/>
          </p:cNvSpPr>
          <p:nvPr/>
        </p:nvSpPr>
        <p:spPr bwMode="auto">
          <a:xfrm>
            <a:off x="4860032" y="3284984"/>
            <a:ext cx="4320480" cy="345638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lvl="0" indent="-342900" eaLnBrk="0" hangingPunct="0">
              <a:lnSpc>
                <a:spcPct val="120000"/>
              </a:lnSpc>
              <a:spcBef>
                <a:spcPct val="20000"/>
              </a:spcBef>
              <a:buFont typeface="Wingdings" pitchFamily="2" charset="2"/>
              <a:buChar char="n"/>
            </a:pPr>
            <a:r>
              <a:rPr lang="en-US" altLang="zh-CN" sz="2400" dirty="0" smtClean="0"/>
              <a:t>Marathon</a:t>
            </a:r>
            <a:r>
              <a:rPr lang="zh-CN" altLang="en-US" sz="2400" dirty="0" smtClean="0"/>
              <a:t>缺点</a:t>
            </a:r>
            <a:r>
              <a:rPr lang="zh-CN" altLang="en-US" sz="2300" kern="0" dirty="0" smtClean="0">
                <a:latin typeface="+mn-lt"/>
                <a:ea typeface="+mn-ea"/>
              </a:rPr>
              <a:t>：</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lang="zh-CN" altLang="en-US" sz="2300" kern="0" noProof="0" dirty="0" smtClean="0">
                <a:latin typeface="+mn-lt"/>
                <a:ea typeface="+mn-ea"/>
              </a:rPr>
              <a:t>国内的学习资料很少</a:t>
            </a:r>
            <a:endParaRPr lang="en-US" altLang="zh-CN" sz="2300" kern="0" noProof="0" dirty="0" smtClean="0">
              <a:latin typeface="+mn-lt"/>
              <a:ea typeface="+mn-ea"/>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lang="zh-CN" altLang="en-US" sz="2300" kern="0" dirty="0" smtClean="0">
                <a:latin typeface="+mn-lt"/>
                <a:ea typeface="+mn-ea"/>
              </a:rPr>
              <a:t>目前不支持</a:t>
            </a:r>
            <a:r>
              <a:rPr lang="en-US" altLang="zh-CN" sz="2300" kern="0" dirty="0" smtClean="0">
                <a:latin typeface="+mn-lt"/>
                <a:ea typeface="+mn-ea"/>
              </a:rPr>
              <a:t>Web</a:t>
            </a:r>
            <a:r>
              <a:rPr lang="zh-CN" altLang="en-US" sz="2300" kern="0" dirty="0" smtClean="0">
                <a:latin typeface="+mn-lt"/>
                <a:ea typeface="+mn-ea"/>
              </a:rPr>
              <a:t>系统的测试，未来可能会增加对</a:t>
            </a:r>
            <a:r>
              <a:rPr lang="en-US" altLang="zh-CN" sz="2300" kern="0" dirty="0" smtClean="0">
                <a:latin typeface="+mn-lt"/>
                <a:ea typeface="+mn-ea"/>
              </a:rPr>
              <a:t>Web</a:t>
            </a:r>
            <a:r>
              <a:rPr lang="zh-CN" altLang="en-US" sz="2300" kern="0" dirty="0" smtClean="0">
                <a:latin typeface="+mn-lt"/>
                <a:ea typeface="+mn-ea"/>
              </a:rPr>
              <a:t>系统测试的支持。</a:t>
            </a:r>
            <a:endParaRPr kumimoji="0" lang="zh-CN" altLang="en-US" sz="2300" b="0" i="0" u="none" strike="noStrike" kern="0" cap="none" spc="0" normalizeH="0" baseline="0" noProof="0" dirty="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smtClean="0"/>
              <a:t>自动化功能测试工具介绍</a:t>
            </a:r>
            <a:r>
              <a:rPr lang="en-US" altLang="zh-CN" sz="2400" dirty="0" smtClean="0"/>
              <a:t>--Marathon</a:t>
            </a:r>
            <a:endParaRPr lang="zh-CN" altLang="en-US" dirty="0"/>
          </a:p>
        </p:txBody>
      </p:sp>
      <p:sp>
        <p:nvSpPr>
          <p:cNvPr id="3" name="内容占位符 2"/>
          <p:cNvSpPr>
            <a:spLocks noGrp="1"/>
          </p:cNvSpPr>
          <p:nvPr>
            <p:ph idx="1"/>
          </p:nvPr>
        </p:nvSpPr>
        <p:spPr/>
        <p:txBody>
          <a:bodyPr/>
          <a:lstStyle/>
          <a:p>
            <a:r>
              <a:rPr lang="zh-CN" altLang="en-US" dirty="0" smtClean="0"/>
              <a:t>实例：</a:t>
            </a:r>
            <a:endParaRPr lang="en-US" altLang="zh-CN" dirty="0" smtClean="0"/>
          </a:p>
          <a:p>
            <a:pPr lvl="1"/>
            <a:r>
              <a:rPr lang="zh-CN" altLang="en-US" dirty="0" smtClean="0"/>
              <a:t>测试实例：测试</a:t>
            </a:r>
            <a:r>
              <a:rPr lang="en-US" altLang="zh-CN" dirty="0" err="1" smtClean="0"/>
              <a:t>PERA.Dataman</a:t>
            </a:r>
            <a:r>
              <a:rPr lang="zh-CN" altLang="en-US" dirty="0" smtClean="0"/>
              <a:t>系统的登陆。包括登陆的健壮性，及登陆的用时。</a:t>
            </a:r>
            <a:endParaRPr lang="zh-CN" altLang="en-US" dirty="0"/>
          </a:p>
        </p:txBody>
      </p:sp>
      <p:pic>
        <p:nvPicPr>
          <p:cNvPr id="4" name="图片 3" descr="5.jpg"/>
          <p:cNvPicPr>
            <a:picLocks noChangeAspect="1"/>
          </p:cNvPicPr>
          <p:nvPr/>
        </p:nvPicPr>
        <p:blipFill>
          <a:blip r:embed="rId2" cstate="print"/>
          <a:stretch>
            <a:fillRect/>
          </a:stretch>
        </p:blipFill>
        <p:spPr>
          <a:xfrm>
            <a:off x="1187624" y="2276872"/>
            <a:ext cx="7200800" cy="4320480"/>
          </a:xfrm>
          <a:prstGeom prst="rect">
            <a:avLst/>
          </a:prstGeom>
        </p:spPr>
      </p:pic>
      <p:sp>
        <p:nvSpPr>
          <p:cNvPr id="5" name="TextBox 4"/>
          <p:cNvSpPr txBox="1"/>
          <p:nvPr/>
        </p:nvSpPr>
        <p:spPr>
          <a:xfrm>
            <a:off x="755576" y="2636912"/>
            <a:ext cx="461665" cy="3456384"/>
          </a:xfrm>
          <a:prstGeom prst="rect">
            <a:avLst/>
          </a:prstGeom>
          <a:noFill/>
        </p:spPr>
        <p:txBody>
          <a:bodyPr vert="eaVert" wrap="square" rtlCol="0">
            <a:spAutoFit/>
          </a:bodyPr>
          <a:lstStyle/>
          <a:p>
            <a:r>
              <a:rPr lang="zh-CN" altLang="en-US" b="1" dirty="0" smtClean="0"/>
              <a:t>一、在</a:t>
            </a:r>
            <a:r>
              <a:rPr lang="en-US" altLang="zh-CN" b="1" dirty="0" smtClean="0"/>
              <a:t>Marathon</a:t>
            </a:r>
            <a:r>
              <a:rPr lang="zh-CN" altLang="en-US" b="1" dirty="0" smtClean="0"/>
              <a:t>中创建测试工程</a:t>
            </a:r>
            <a:endParaRPr lang="zh-CN" altLang="en-US" b="1"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7" descr="目录"/>
          <p:cNvPicPr>
            <a:picLocks noChangeAspect="1" noChangeArrowheads="1"/>
          </p:cNvPicPr>
          <p:nvPr/>
        </p:nvPicPr>
        <p:blipFill>
          <a:blip r:embed="rId2" cstate="print"/>
          <a:srcRect/>
          <a:stretch>
            <a:fillRect/>
          </a:stretch>
        </p:blipFill>
        <p:spPr bwMode="auto">
          <a:xfrm>
            <a:off x="0" y="0"/>
            <a:ext cx="9144000" cy="6878638"/>
          </a:xfrm>
          <a:prstGeom prst="rect">
            <a:avLst/>
          </a:prstGeom>
          <a:noFill/>
          <a:ln w="9525">
            <a:noFill/>
            <a:miter lim="800000"/>
            <a:headEnd/>
            <a:tailEnd/>
          </a:ln>
        </p:spPr>
      </p:pic>
      <p:sp>
        <p:nvSpPr>
          <p:cNvPr id="4099" name="Rectangle 2"/>
          <p:cNvSpPr>
            <a:spLocks noGrp="1" noChangeArrowheads="1"/>
          </p:cNvSpPr>
          <p:nvPr>
            <p:ph type="title"/>
          </p:nvPr>
        </p:nvSpPr>
        <p:spPr>
          <a:xfrm>
            <a:off x="0" y="1"/>
            <a:ext cx="6707188" cy="692696"/>
          </a:xfrm>
        </p:spPr>
        <p:txBody>
          <a:bodyPr/>
          <a:lstStyle/>
          <a:p>
            <a:pPr eaLnBrk="1" hangingPunct="1"/>
            <a:r>
              <a:rPr lang="zh-CN" altLang="en-US" smtClean="0"/>
              <a:t>讲解目录</a:t>
            </a:r>
          </a:p>
        </p:txBody>
      </p:sp>
      <p:sp>
        <p:nvSpPr>
          <p:cNvPr id="4101" name="Rectangle 6"/>
          <p:cNvSpPr>
            <a:spLocks noChangeArrowheads="1"/>
          </p:cNvSpPr>
          <p:nvPr/>
        </p:nvSpPr>
        <p:spPr bwMode="auto">
          <a:xfrm>
            <a:off x="0" y="674688"/>
            <a:ext cx="9144000" cy="17462"/>
          </a:xfrm>
          <a:prstGeom prst="rect">
            <a:avLst/>
          </a:prstGeom>
          <a:solidFill>
            <a:srgbClr val="FFDB01"/>
          </a:solidFill>
          <a:ln w="9525">
            <a:noFill/>
            <a:miter lim="800000"/>
            <a:headEnd/>
            <a:tailEnd/>
          </a:ln>
        </p:spPr>
        <p:txBody>
          <a:bodyPr wrap="none" anchor="ctr"/>
          <a:lstStyle/>
          <a:p>
            <a:endParaRPr lang="zh-CN" altLang="en-US"/>
          </a:p>
        </p:txBody>
      </p:sp>
      <p:pic>
        <p:nvPicPr>
          <p:cNvPr id="4102" name="Picture 9" descr="logo"/>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
        <p:nvSpPr>
          <p:cNvPr id="4103" name="Text Box 10"/>
          <p:cNvSpPr txBox="1">
            <a:spLocks noChangeArrowheads="1"/>
          </p:cNvSpPr>
          <p:nvPr/>
        </p:nvSpPr>
        <p:spPr bwMode="auto">
          <a:xfrm>
            <a:off x="0" y="6640513"/>
            <a:ext cx="9144000" cy="244475"/>
          </a:xfrm>
          <a:prstGeom prst="rect">
            <a:avLst/>
          </a:prstGeom>
          <a:solidFill>
            <a:srgbClr val="C0C0C0"/>
          </a:solidFill>
          <a:ln w="9525">
            <a:noFill/>
            <a:miter lim="800000"/>
            <a:headEnd/>
            <a:tailEnd/>
          </a:ln>
        </p:spPr>
        <p:txBody>
          <a:bodyPr>
            <a:spAutoFit/>
          </a:bodyPr>
          <a:lstStyle/>
          <a:p>
            <a:pPr algn="ctr">
              <a:spcBef>
                <a:spcPct val="50000"/>
              </a:spcBef>
            </a:pPr>
            <a:r>
              <a:rPr lang="en-US" altLang="zh-CN" sz="1000">
                <a:ea typeface="宋体" pitchFamily="2" charset="-122"/>
              </a:rPr>
              <a:t>© 2011 PERA Global</a:t>
            </a:r>
          </a:p>
        </p:txBody>
      </p:sp>
      <p:sp>
        <p:nvSpPr>
          <p:cNvPr id="9" name="Rectangle 4"/>
          <p:cNvSpPr txBox="1">
            <a:spLocks noChangeArrowheads="1"/>
          </p:cNvSpPr>
          <p:nvPr/>
        </p:nvSpPr>
        <p:spPr bwMode="auto">
          <a:xfrm>
            <a:off x="4139952" y="908720"/>
            <a:ext cx="4968552" cy="554461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Autofit/>
          </a:bodyPr>
          <a:lstStyle/>
          <a:p>
            <a:pPr marL="342900" lvl="0" indent="-342900">
              <a:lnSpc>
                <a:spcPct val="200000"/>
              </a:lnSpc>
              <a:spcBef>
                <a:spcPct val="20000"/>
              </a:spcBef>
              <a:buFont typeface="Wingdings" pitchFamily="2" charset="2"/>
              <a:buChar char="n"/>
              <a:defRPr/>
            </a:pPr>
            <a:r>
              <a:rPr lang="zh-CN" altLang="en-US" sz="2000" kern="0" dirty="0" smtClean="0"/>
              <a:t>自动化</a:t>
            </a:r>
            <a:r>
              <a:rPr kumimoji="0" lang="zh-CN" altLang="en-US" sz="2000" b="0" i="0" u="none" strike="noStrike" kern="0" cap="none" spc="0" normalizeH="0" baseline="0" noProof="0" dirty="0" smtClean="0">
                <a:ln>
                  <a:noFill/>
                </a:ln>
                <a:solidFill>
                  <a:schemeClr val="tx1"/>
                </a:solidFill>
                <a:effectLst/>
                <a:uLnTx/>
                <a:uFillTx/>
                <a:latin typeface="+mn-lt"/>
                <a:ea typeface="+mn-ea"/>
                <a:cs typeface="+mn-cs"/>
              </a:rPr>
              <a:t>功能测试工具会给我们带来什么？</a:t>
            </a:r>
            <a:endParaRPr kumimoji="0" lang="en-US" altLang="zh-CN" sz="20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base" latinLnBrk="0" hangingPunct="1">
              <a:lnSpc>
                <a:spcPct val="200000"/>
              </a:lnSpc>
              <a:spcBef>
                <a:spcPct val="20000"/>
              </a:spcBef>
              <a:spcAft>
                <a:spcPct val="0"/>
              </a:spcAft>
              <a:buClrTx/>
              <a:buSzTx/>
              <a:buFont typeface="Wingdings" pitchFamily="2" charset="2"/>
              <a:buChar char="n"/>
              <a:tabLst/>
              <a:defRPr/>
            </a:pPr>
            <a:r>
              <a:rPr lang="zh-CN" altLang="en-US" sz="2000" kern="0" dirty="0" smtClean="0">
                <a:latin typeface="+mn-lt"/>
                <a:ea typeface="+mn-ea"/>
              </a:rPr>
              <a:t>自动化功能测试工具介绍</a:t>
            </a:r>
            <a:endParaRPr lang="en-US" altLang="zh-CN" sz="2000" kern="0" dirty="0" smtClean="0">
              <a:latin typeface="+mn-lt"/>
              <a:ea typeface="+mn-ea"/>
            </a:endParaRPr>
          </a:p>
          <a:p>
            <a:pPr marL="742950" lvl="1" indent="-285750">
              <a:lnSpc>
                <a:spcPct val="200000"/>
              </a:lnSpc>
              <a:spcBef>
                <a:spcPct val="20000"/>
              </a:spcBef>
              <a:buFontTx/>
              <a:buChar char="–"/>
              <a:defRPr/>
            </a:pPr>
            <a:r>
              <a:rPr lang="en-US" altLang="zh-CN" kern="0" noProof="0" dirty="0" smtClean="0"/>
              <a:t>QTP</a:t>
            </a:r>
          </a:p>
          <a:p>
            <a:pPr marL="742950" lvl="1" indent="-285750">
              <a:lnSpc>
                <a:spcPct val="200000"/>
              </a:lnSpc>
              <a:spcBef>
                <a:spcPct val="20000"/>
              </a:spcBef>
              <a:buFontTx/>
              <a:buChar char="–"/>
              <a:defRPr/>
            </a:pPr>
            <a:r>
              <a:rPr lang="en-US" altLang="zh-CN" kern="0" dirty="0" smtClean="0"/>
              <a:t>Selenium</a:t>
            </a:r>
            <a:endParaRPr lang="en-US" altLang="zh-CN" kern="0" noProof="0" dirty="0" smtClean="0"/>
          </a:p>
          <a:p>
            <a:pPr marL="742950" lvl="1" indent="-285750">
              <a:lnSpc>
                <a:spcPct val="200000"/>
              </a:lnSpc>
              <a:spcBef>
                <a:spcPct val="20000"/>
              </a:spcBef>
              <a:buFontTx/>
              <a:buChar char="–"/>
              <a:defRPr/>
            </a:pPr>
            <a:r>
              <a:rPr kumimoji="0" lang="en-US" altLang="zh-CN" sz="1800" i="0" u="none" strike="noStrike" kern="0" cap="none" spc="0" normalizeH="0" baseline="0" noProof="0" dirty="0" smtClean="0">
                <a:ln>
                  <a:noFill/>
                </a:ln>
                <a:solidFill>
                  <a:schemeClr val="tx1"/>
                </a:solidFill>
                <a:effectLst/>
                <a:uLnTx/>
                <a:uFillTx/>
                <a:latin typeface="+mn-lt"/>
                <a:ea typeface="+mn-ea"/>
              </a:rPr>
              <a:t>Marathon</a:t>
            </a:r>
          </a:p>
          <a:p>
            <a:pPr marL="742950" lvl="1" indent="-285750">
              <a:lnSpc>
                <a:spcPct val="200000"/>
              </a:lnSpc>
              <a:spcBef>
                <a:spcPct val="20000"/>
              </a:spcBef>
              <a:buFontTx/>
              <a:buChar char="–"/>
              <a:defRPr/>
            </a:pPr>
            <a:r>
              <a:rPr lang="en-US" altLang="zh-CN" kern="0" dirty="0" smtClean="0">
                <a:latin typeface="+mn-lt"/>
                <a:ea typeface="+mn-ea"/>
              </a:rPr>
              <a:t>Sikuli</a:t>
            </a:r>
            <a:endParaRPr kumimoji="0" lang="en-US" altLang="zh-CN" sz="1800" i="0" u="none" strike="noStrike" kern="0" cap="none" spc="0" normalizeH="0" baseline="0" noProof="0" dirty="0" smtClean="0">
              <a:ln>
                <a:noFill/>
              </a:ln>
              <a:solidFill>
                <a:schemeClr val="tx1"/>
              </a:solidFill>
              <a:effectLst/>
              <a:uLnTx/>
              <a:uFillTx/>
              <a:latin typeface="+mn-lt"/>
              <a:ea typeface="+mn-ea"/>
            </a:endParaRPr>
          </a:p>
          <a:p>
            <a:pPr marL="342900" lvl="0" indent="-342900">
              <a:lnSpc>
                <a:spcPct val="200000"/>
              </a:lnSpc>
              <a:spcBef>
                <a:spcPct val="20000"/>
              </a:spcBef>
              <a:buFont typeface="Wingdings" pitchFamily="2" charset="2"/>
              <a:buChar char="n"/>
              <a:defRPr/>
            </a:pPr>
            <a:r>
              <a:rPr lang="zh-CN" altLang="en-US" sz="2000" kern="0" dirty="0" smtClean="0"/>
              <a:t>针对自动化测试的思考与总结</a:t>
            </a:r>
            <a:endParaRPr lang="en-US" altLang="zh-CN" sz="2000" kern="0"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p:cBhvr override="childStyle">
                                        <p:cTn id="6" dur="500" fill="hold"/>
                                        <p:tgtEl>
                                          <p:spTgt spid="9">
                                            <p:txEl>
                                              <p:pRg st="0" end="0"/>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--Marathon</a:t>
            </a:r>
            <a:endParaRPr lang="zh-CN" altLang="en-US" dirty="0"/>
          </a:p>
        </p:txBody>
      </p:sp>
      <p:sp>
        <p:nvSpPr>
          <p:cNvPr id="5" name="内容占位符 4"/>
          <p:cNvSpPr>
            <a:spLocks noGrp="1"/>
          </p:cNvSpPr>
          <p:nvPr>
            <p:ph idx="1"/>
          </p:nvPr>
        </p:nvSpPr>
        <p:spPr/>
        <p:txBody>
          <a:bodyPr/>
          <a:lstStyle/>
          <a:p>
            <a:pPr>
              <a:buNone/>
            </a:pPr>
            <a:r>
              <a:rPr lang="zh-CN" altLang="en-US" dirty="0" smtClean="0"/>
              <a:t>二、创建测试用例，并开始录制脚本</a:t>
            </a:r>
            <a:endParaRPr lang="en-US" altLang="zh-CN" dirty="0" smtClean="0"/>
          </a:p>
          <a:p>
            <a:pPr>
              <a:buNone/>
            </a:pPr>
            <a:endParaRPr lang="zh-CN" altLang="en-US" dirty="0"/>
          </a:p>
        </p:txBody>
      </p:sp>
      <p:pic>
        <p:nvPicPr>
          <p:cNvPr id="6" name="图片 5" descr="6.jpg"/>
          <p:cNvPicPr>
            <a:picLocks noChangeAspect="1"/>
          </p:cNvPicPr>
          <p:nvPr/>
        </p:nvPicPr>
        <p:blipFill>
          <a:blip r:embed="rId2" cstate="print"/>
          <a:stretch>
            <a:fillRect/>
          </a:stretch>
        </p:blipFill>
        <p:spPr>
          <a:xfrm>
            <a:off x="467544" y="1484784"/>
            <a:ext cx="8143875" cy="4962525"/>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7.jpg"/>
          <p:cNvPicPr>
            <a:picLocks noChangeAspect="1"/>
          </p:cNvPicPr>
          <p:nvPr/>
        </p:nvPicPr>
        <p:blipFill>
          <a:blip r:embed="rId2" cstate="print"/>
          <a:stretch>
            <a:fillRect/>
          </a:stretch>
        </p:blipFill>
        <p:spPr>
          <a:xfrm>
            <a:off x="395536" y="1412776"/>
            <a:ext cx="6336704" cy="4608512"/>
          </a:xfrm>
          <a:prstGeom prst="rect">
            <a:avLst/>
          </a:prstGeom>
        </p:spPr>
      </p:pic>
      <p:sp>
        <p:nvSpPr>
          <p:cNvPr id="2" name="标题 1"/>
          <p:cNvSpPr>
            <a:spLocks noGrp="1"/>
          </p:cNvSpPr>
          <p:nvPr>
            <p:ph type="title"/>
          </p:nvPr>
        </p:nvSpPr>
        <p:spPr/>
        <p:txBody>
          <a:bodyPr/>
          <a:lstStyle/>
          <a:p>
            <a:r>
              <a:rPr lang="zh-CN" altLang="en-US" sz="2400" dirty="0" smtClean="0"/>
              <a:t>自动化功能测试工具介绍</a:t>
            </a:r>
            <a:r>
              <a:rPr lang="en-US" altLang="zh-CN" sz="2400" dirty="0" smtClean="0"/>
              <a:t>--Marathon</a:t>
            </a:r>
            <a:endParaRPr lang="zh-CN" altLang="en-US" dirty="0"/>
          </a:p>
        </p:txBody>
      </p:sp>
      <p:sp>
        <p:nvSpPr>
          <p:cNvPr id="3" name="内容占位符 2"/>
          <p:cNvSpPr>
            <a:spLocks noGrp="1"/>
          </p:cNvSpPr>
          <p:nvPr>
            <p:ph idx="1"/>
          </p:nvPr>
        </p:nvSpPr>
        <p:spPr>
          <a:xfrm>
            <a:off x="251520" y="980728"/>
            <a:ext cx="8642350" cy="5145088"/>
          </a:xfrm>
        </p:spPr>
        <p:txBody>
          <a:bodyPr/>
          <a:lstStyle/>
          <a:p>
            <a:pPr>
              <a:buNone/>
            </a:pPr>
            <a:r>
              <a:rPr lang="zh-CN" altLang="en-US" dirty="0" smtClean="0"/>
              <a:t>三、脚本录制过程</a:t>
            </a:r>
            <a:endParaRPr lang="zh-CN" altLang="en-US" dirty="0"/>
          </a:p>
        </p:txBody>
      </p:sp>
      <p:pic>
        <p:nvPicPr>
          <p:cNvPr id="6" name="图片 5" descr="8.jpg"/>
          <p:cNvPicPr>
            <a:picLocks noChangeAspect="1"/>
          </p:cNvPicPr>
          <p:nvPr/>
        </p:nvPicPr>
        <p:blipFill>
          <a:blip r:embed="rId3" cstate="print"/>
          <a:stretch>
            <a:fillRect/>
          </a:stretch>
        </p:blipFill>
        <p:spPr>
          <a:xfrm>
            <a:off x="1331640" y="1700808"/>
            <a:ext cx="6336704" cy="4608512"/>
          </a:xfrm>
          <a:prstGeom prst="rect">
            <a:avLst/>
          </a:prstGeom>
        </p:spPr>
      </p:pic>
      <p:pic>
        <p:nvPicPr>
          <p:cNvPr id="4" name="图片 3" descr="9.jpg"/>
          <p:cNvPicPr>
            <a:picLocks noChangeAspect="1"/>
          </p:cNvPicPr>
          <p:nvPr/>
        </p:nvPicPr>
        <p:blipFill>
          <a:blip r:embed="rId4" cstate="print"/>
          <a:stretch>
            <a:fillRect/>
          </a:stretch>
        </p:blipFill>
        <p:spPr>
          <a:xfrm>
            <a:off x="2339752" y="1916832"/>
            <a:ext cx="6332080" cy="460851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--Marathon</a:t>
            </a:r>
            <a:endParaRPr lang="zh-CN" altLang="en-US" dirty="0"/>
          </a:p>
        </p:txBody>
      </p:sp>
      <p:sp>
        <p:nvSpPr>
          <p:cNvPr id="3" name="内容占位符 2"/>
          <p:cNvSpPr>
            <a:spLocks noGrp="1"/>
          </p:cNvSpPr>
          <p:nvPr>
            <p:ph idx="1"/>
          </p:nvPr>
        </p:nvSpPr>
        <p:spPr/>
        <p:txBody>
          <a:bodyPr/>
          <a:lstStyle/>
          <a:p>
            <a:pPr>
              <a:buNone/>
            </a:pPr>
            <a:r>
              <a:rPr lang="zh-CN" altLang="en-US" dirty="0" smtClean="0"/>
              <a:t>四、编辑脚本，参数化输入文件</a:t>
            </a:r>
            <a:endParaRPr lang="en-US" altLang="zh-CN" dirty="0" smtClean="0"/>
          </a:p>
          <a:p>
            <a:pPr>
              <a:buNone/>
            </a:pPr>
            <a:endParaRPr lang="zh-CN" altLang="en-US" dirty="0"/>
          </a:p>
        </p:txBody>
      </p:sp>
      <p:pic>
        <p:nvPicPr>
          <p:cNvPr id="5" name="图片 4" descr="10.jpg"/>
          <p:cNvPicPr>
            <a:picLocks noChangeAspect="1"/>
          </p:cNvPicPr>
          <p:nvPr/>
        </p:nvPicPr>
        <p:blipFill>
          <a:blip r:embed="rId2" cstate="print"/>
          <a:stretch>
            <a:fillRect/>
          </a:stretch>
        </p:blipFill>
        <p:spPr>
          <a:xfrm>
            <a:off x="395537" y="1462488"/>
            <a:ext cx="7742213" cy="4990848"/>
          </a:xfrm>
          <a:prstGeom prst="rect">
            <a:avLst/>
          </a:prstGeom>
        </p:spPr>
      </p:pic>
      <p:pic>
        <p:nvPicPr>
          <p:cNvPr id="8" name="图片 7" descr="12.jpg"/>
          <p:cNvPicPr>
            <a:picLocks noChangeAspect="1"/>
          </p:cNvPicPr>
          <p:nvPr/>
        </p:nvPicPr>
        <p:blipFill>
          <a:blip r:embed="rId3" cstate="print"/>
          <a:stretch>
            <a:fillRect/>
          </a:stretch>
        </p:blipFill>
        <p:spPr>
          <a:xfrm>
            <a:off x="2128837" y="1443037"/>
            <a:ext cx="4886325" cy="39719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smtClean="0"/>
              <a:t>自动化功能测试工具介绍</a:t>
            </a:r>
            <a:r>
              <a:rPr lang="en-US" altLang="zh-CN" sz="2400" dirty="0" smtClean="0"/>
              <a:t>--Marathon</a:t>
            </a:r>
            <a:endParaRPr lang="zh-CN" altLang="en-US" dirty="0"/>
          </a:p>
        </p:txBody>
      </p:sp>
      <p:sp>
        <p:nvSpPr>
          <p:cNvPr id="3" name="内容占位符 2"/>
          <p:cNvSpPr>
            <a:spLocks noGrp="1"/>
          </p:cNvSpPr>
          <p:nvPr>
            <p:ph idx="1"/>
          </p:nvPr>
        </p:nvSpPr>
        <p:spPr/>
        <p:txBody>
          <a:bodyPr/>
          <a:lstStyle/>
          <a:p>
            <a:pPr>
              <a:buNone/>
            </a:pPr>
            <a:r>
              <a:rPr lang="zh-CN" altLang="en-US" dirty="0" smtClean="0"/>
              <a:t>五、执行，并获取测试结果</a:t>
            </a:r>
            <a:endParaRPr lang="zh-CN" altLang="en-US" dirty="0"/>
          </a:p>
        </p:txBody>
      </p:sp>
      <p:pic>
        <p:nvPicPr>
          <p:cNvPr id="5" name="图片 4" descr="13.jpg"/>
          <p:cNvPicPr>
            <a:picLocks noChangeAspect="1"/>
          </p:cNvPicPr>
          <p:nvPr/>
        </p:nvPicPr>
        <p:blipFill>
          <a:blip r:embed="rId2" cstate="print"/>
          <a:stretch>
            <a:fillRect/>
          </a:stretch>
        </p:blipFill>
        <p:spPr>
          <a:xfrm>
            <a:off x="2771775" y="1690687"/>
            <a:ext cx="3600450" cy="3476625"/>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7" descr="目录"/>
          <p:cNvPicPr>
            <a:picLocks noChangeAspect="1" noChangeArrowheads="1"/>
          </p:cNvPicPr>
          <p:nvPr/>
        </p:nvPicPr>
        <p:blipFill>
          <a:blip r:embed="rId2" cstate="print"/>
          <a:srcRect/>
          <a:stretch>
            <a:fillRect/>
          </a:stretch>
        </p:blipFill>
        <p:spPr bwMode="auto">
          <a:xfrm>
            <a:off x="0" y="0"/>
            <a:ext cx="9144000" cy="6878638"/>
          </a:xfrm>
          <a:prstGeom prst="rect">
            <a:avLst/>
          </a:prstGeom>
          <a:noFill/>
          <a:ln w="9525">
            <a:noFill/>
            <a:miter lim="800000"/>
            <a:headEnd/>
            <a:tailEnd/>
          </a:ln>
        </p:spPr>
      </p:pic>
      <p:sp>
        <p:nvSpPr>
          <p:cNvPr id="4099" name="Rectangle 2"/>
          <p:cNvSpPr>
            <a:spLocks noGrp="1" noChangeArrowheads="1"/>
          </p:cNvSpPr>
          <p:nvPr>
            <p:ph type="title"/>
          </p:nvPr>
        </p:nvSpPr>
        <p:spPr>
          <a:xfrm>
            <a:off x="0" y="1"/>
            <a:ext cx="6707188" cy="692696"/>
          </a:xfrm>
        </p:spPr>
        <p:txBody>
          <a:bodyPr/>
          <a:lstStyle/>
          <a:p>
            <a:pPr eaLnBrk="1" hangingPunct="1"/>
            <a:r>
              <a:rPr lang="zh-CN" altLang="en-US" smtClean="0"/>
              <a:t>讲解目录</a:t>
            </a:r>
          </a:p>
        </p:txBody>
      </p:sp>
      <p:sp>
        <p:nvSpPr>
          <p:cNvPr id="4101" name="Rectangle 6"/>
          <p:cNvSpPr>
            <a:spLocks noChangeArrowheads="1"/>
          </p:cNvSpPr>
          <p:nvPr/>
        </p:nvSpPr>
        <p:spPr bwMode="auto">
          <a:xfrm>
            <a:off x="0" y="674688"/>
            <a:ext cx="9144000" cy="17462"/>
          </a:xfrm>
          <a:prstGeom prst="rect">
            <a:avLst/>
          </a:prstGeom>
          <a:solidFill>
            <a:srgbClr val="FFDB01"/>
          </a:solidFill>
          <a:ln w="9525">
            <a:noFill/>
            <a:miter lim="800000"/>
            <a:headEnd/>
            <a:tailEnd/>
          </a:ln>
        </p:spPr>
        <p:txBody>
          <a:bodyPr wrap="none" anchor="ctr"/>
          <a:lstStyle/>
          <a:p>
            <a:endParaRPr lang="zh-CN" altLang="en-US"/>
          </a:p>
        </p:txBody>
      </p:sp>
      <p:pic>
        <p:nvPicPr>
          <p:cNvPr id="4102" name="Picture 9" descr="logo"/>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
        <p:nvSpPr>
          <p:cNvPr id="4103" name="Text Box 10"/>
          <p:cNvSpPr txBox="1">
            <a:spLocks noChangeArrowheads="1"/>
          </p:cNvSpPr>
          <p:nvPr/>
        </p:nvSpPr>
        <p:spPr bwMode="auto">
          <a:xfrm>
            <a:off x="0" y="6640513"/>
            <a:ext cx="9144000" cy="244475"/>
          </a:xfrm>
          <a:prstGeom prst="rect">
            <a:avLst/>
          </a:prstGeom>
          <a:solidFill>
            <a:srgbClr val="C0C0C0"/>
          </a:solidFill>
          <a:ln w="9525">
            <a:noFill/>
            <a:miter lim="800000"/>
            <a:headEnd/>
            <a:tailEnd/>
          </a:ln>
        </p:spPr>
        <p:txBody>
          <a:bodyPr>
            <a:spAutoFit/>
          </a:bodyPr>
          <a:lstStyle/>
          <a:p>
            <a:pPr algn="ctr">
              <a:spcBef>
                <a:spcPct val="50000"/>
              </a:spcBef>
            </a:pPr>
            <a:r>
              <a:rPr lang="en-US" altLang="zh-CN" sz="1000">
                <a:ea typeface="宋体" pitchFamily="2" charset="-122"/>
              </a:rPr>
              <a:t>© 2011 PERA Global</a:t>
            </a:r>
          </a:p>
        </p:txBody>
      </p:sp>
      <p:sp>
        <p:nvSpPr>
          <p:cNvPr id="9" name="Rectangle 4"/>
          <p:cNvSpPr txBox="1">
            <a:spLocks noChangeArrowheads="1"/>
          </p:cNvSpPr>
          <p:nvPr/>
        </p:nvSpPr>
        <p:spPr bwMode="auto">
          <a:xfrm>
            <a:off x="4139952" y="908720"/>
            <a:ext cx="4968552" cy="554461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Autofit/>
          </a:bodyPr>
          <a:lstStyle/>
          <a:p>
            <a:pPr marL="342900" lvl="0" indent="-342900">
              <a:lnSpc>
                <a:spcPct val="200000"/>
              </a:lnSpc>
              <a:spcBef>
                <a:spcPct val="20000"/>
              </a:spcBef>
              <a:buFont typeface="Wingdings" pitchFamily="2" charset="2"/>
              <a:buChar char="n"/>
              <a:defRPr/>
            </a:pPr>
            <a:r>
              <a:rPr lang="zh-CN" altLang="en-US" sz="2000" kern="0" dirty="0" smtClean="0">
                <a:solidFill>
                  <a:schemeClr val="bg1">
                    <a:lumMod val="65000"/>
                  </a:schemeClr>
                </a:solidFill>
              </a:rPr>
              <a:t>自动化</a:t>
            </a:r>
            <a:r>
              <a:rPr kumimoji="0" lang="zh-CN" altLang="en-US" sz="2000" b="0" i="0" u="none" strike="noStrike" kern="0" cap="none" spc="0" normalizeH="0" baseline="0" noProof="0" dirty="0" smtClean="0">
                <a:ln>
                  <a:noFill/>
                </a:ln>
                <a:solidFill>
                  <a:schemeClr val="bg1">
                    <a:lumMod val="65000"/>
                  </a:schemeClr>
                </a:solidFill>
                <a:effectLst/>
                <a:uLnTx/>
                <a:uFillTx/>
                <a:latin typeface="+mn-lt"/>
                <a:ea typeface="+mn-ea"/>
                <a:cs typeface="+mn-cs"/>
              </a:rPr>
              <a:t>功能测试工具会给我们带来什么？</a:t>
            </a:r>
            <a:endParaRPr kumimoji="0" lang="en-US" altLang="zh-CN" sz="2000" b="0" i="0" u="none" strike="noStrike" kern="0" cap="none" spc="0" normalizeH="0" baseline="0" noProof="0" dirty="0" smtClean="0">
              <a:ln>
                <a:noFill/>
              </a:ln>
              <a:solidFill>
                <a:schemeClr val="bg1">
                  <a:lumMod val="65000"/>
                </a:schemeClr>
              </a:solidFill>
              <a:effectLst/>
              <a:uLnTx/>
              <a:uFillTx/>
              <a:latin typeface="+mn-lt"/>
              <a:ea typeface="+mn-ea"/>
              <a:cs typeface="+mn-cs"/>
            </a:endParaRPr>
          </a:p>
          <a:p>
            <a:pPr marL="342900" marR="0" lvl="0" indent="-342900" algn="l" defTabSz="914400" rtl="0" eaLnBrk="1" fontAlgn="base" latinLnBrk="0" hangingPunct="1">
              <a:lnSpc>
                <a:spcPct val="200000"/>
              </a:lnSpc>
              <a:spcBef>
                <a:spcPct val="20000"/>
              </a:spcBef>
              <a:spcAft>
                <a:spcPct val="0"/>
              </a:spcAft>
              <a:buClrTx/>
              <a:buSzTx/>
              <a:buFont typeface="Wingdings" pitchFamily="2" charset="2"/>
              <a:buChar char="n"/>
              <a:tabLst/>
              <a:defRPr/>
            </a:pPr>
            <a:r>
              <a:rPr lang="zh-CN" altLang="en-US" sz="2000" kern="0" dirty="0" smtClean="0">
                <a:solidFill>
                  <a:srgbClr val="FF0000"/>
                </a:solidFill>
                <a:latin typeface="+mn-lt"/>
                <a:ea typeface="+mn-ea"/>
              </a:rPr>
              <a:t>自动化功能测试工具介绍</a:t>
            </a:r>
            <a:endParaRPr lang="en-US" altLang="zh-CN" sz="2000" kern="0" dirty="0" smtClean="0">
              <a:solidFill>
                <a:srgbClr val="FF0000"/>
              </a:solidFill>
              <a:latin typeface="+mn-lt"/>
              <a:ea typeface="+mn-ea"/>
            </a:endParaRPr>
          </a:p>
          <a:p>
            <a:pPr marL="742950" lvl="1" indent="-285750">
              <a:lnSpc>
                <a:spcPct val="200000"/>
              </a:lnSpc>
              <a:spcBef>
                <a:spcPct val="20000"/>
              </a:spcBef>
              <a:buFontTx/>
              <a:buChar char="–"/>
              <a:defRPr/>
            </a:pPr>
            <a:r>
              <a:rPr lang="en-US" altLang="zh-CN" kern="0" noProof="0" dirty="0" smtClean="0">
                <a:solidFill>
                  <a:schemeClr val="bg1">
                    <a:lumMod val="65000"/>
                  </a:schemeClr>
                </a:solidFill>
              </a:rPr>
              <a:t>QTP</a:t>
            </a:r>
          </a:p>
          <a:p>
            <a:pPr marL="742950" lvl="1" indent="-285750">
              <a:lnSpc>
                <a:spcPct val="200000"/>
              </a:lnSpc>
              <a:spcBef>
                <a:spcPct val="20000"/>
              </a:spcBef>
              <a:buFontTx/>
              <a:buChar char="–"/>
              <a:defRPr/>
            </a:pPr>
            <a:r>
              <a:rPr lang="en-US" altLang="zh-CN" kern="0" dirty="0" smtClean="0">
                <a:solidFill>
                  <a:schemeClr val="bg1">
                    <a:lumMod val="65000"/>
                  </a:schemeClr>
                </a:solidFill>
              </a:rPr>
              <a:t>Selenium</a:t>
            </a:r>
            <a:endParaRPr lang="en-US" altLang="zh-CN" kern="0" noProof="0" dirty="0" smtClean="0">
              <a:solidFill>
                <a:schemeClr val="bg1">
                  <a:lumMod val="65000"/>
                </a:schemeClr>
              </a:solidFill>
            </a:endParaRPr>
          </a:p>
          <a:p>
            <a:pPr marL="742950" lvl="1" indent="-285750">
              <a:lnSpc>
                <a:spcPct val="200000"/>
              </a:lnSpc>
              <a:spcBef>
                <a:spcPct val="20000"/>
              </a:spcBef>
              <a:buFontTx/>
              <a:buChar char="–"/>
              <a:defRPr/>
            </a:pPr>
            <a:r>
              <a:rPr kumimoji="0" lang="en-US" altLang="zh-CN" sz="1800" i="0" u="none" strike="noStrike" kern="0" cap="none" spc="0" normalizeH="0" baseline="0" noProof="0" dirty="0" smtClean="0">
                <a:ln>
                  <a:noFill/>
                </a:ln>
                <a:solidFill>
                  <a:schemeClr val="bg1">
                    <a:lumMod val="65000"/>
                  </a:schemeClr>
                </a:solidFill>
                <a:effectLst/>
                <a:uLnTx/>
                <a:uFillTx/>
                <a:latin typeface="+mn-lt"/>
                <a:ea typeface="+mn-ea"/>
              </a:rPr>
              <a:t>Marathon</a:t>
            </a:r>
          </a:p>
          <a:p>
            <a:pPr marL="742950" lvl="1" indent="-285750">
              <a:lnSpc>
                <a:spcPct val="200000"/>
              </a:lnSpc>
              <a:spcBef>
                <a:spcPct val="20000"/>
              </a:spcBef>
              <a:buFontTx/>
              <a:buChar char="–"/>
              <a:defRPr/>
            </a:pPr>
            <a:r>
              <a:rPr lang="en-US" altLang="zh-CN" kern="0" dirty="0" smtClean="0">
                <a:solidFill>
                  <a:srgbClr val="FF0000"/>
                </a:solidFill>
                <a:latin typeface="+mn-lt"/>
                <a:ea typeface="+mn-ea"/>
              </a:rPr>
              <a:t>Sikuli</a:t>
            </a:r>
            <a:endParaRPr kumimoji="0" lang="en-US" altLang="zh-CN" sz="1800" i="0" u="none" strike="noStrike" kern="0" cap="none" spc="0" normalizeH="0" baseline="0" noProof="0" dirty="0" smtClean="0">
              <a:ln>
                <a:noFill/>
              </a:ln>
              <a:solidFill>
                <a:srgbClr val="FF0000"/>
              </a:solidFill>
              <a:effectLst/>
              <a:uLnTx/>
              <a:uFillTx/>
              <a:latin typeface="+mn-lt"/>
              <a:ea typeface="+mn-ea"/>
            </a:endParaRPr>
          </a:p>
          <a:p>
            <a:pPr marL="342900" lvl="0" indent="-342900">
              <a:lnSpc>
                <a:spcPct val="200000"/>
              </a:lnSpc>
              <a:spcBef>
                <a:spcPct val="20000"/>
              </a:spcBef>
              <a:buFont typeface="Wingdings" pitchFamily="2" charset="2"/>
              <a:buChar char="n"/>
              <a:defRPr/>
            </a:pPr>
            <a:r>
              <a:rPr lang="zh-CN" altLang="en-US" sz="2000" kern="0" dirty="0" smtClean="0"/>
              <a:t>针对自动化测试的思考与总结</a:t>
            </a:r>
            <a:endParaRPr lang="en-US" altLang="zh-CN" sz="2000" kern="0" dirty="0" smtClean="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a:t>
            </a:r>
            <a:r>
              <a:rPr lang="en-US" altLang="zh-CN" sz="2800" dirty="0" err="1" smtClean="0"/>
              <a:t>Sikuli</a:t>
            </a:r>
            <a:endParaRPr lang="zh-CN" altLang="en-US" dirty="0"/>
          </a:p>
        </p:txBody>
      </p:sp>
      <p:sp>
        <p:nvSpPr>
          <p:cNvPr id="3" name="内容占位符 2"/>
          <p:cNvSpPr>
            <a:spLocks noGrp="1"/>
          </p:cNvSpPr>
          <p:nvPr>
            <p:ph idx="1"/>
          </p:nvPr>
        </p:nvSpPr>
        <p:spPr>
          <a:xfrm>
            <a:off x="251520" y="764704"/>
            <a:ext cx="8642350" cy="1871861"/>
          </a:xfrm>
        </p:spPr>
        <p:txBody>
          <a:bodyPr/>
          <a:lstStyle/>
          <a:p>
            <a:r>
              <a:rPr lang="en-US" altLang="zh-CN" dirty="0" err="1" smtClean="0"/>
              <a:t>Sikuli</a:t>
            </a:r>
            <a:r>
              <a:rPr lang="zh-CN" altLang="en-US" dirty="0" smtClean="0"/>
              <a:t>是麻省理工学院的研究人员设计的一种新颖的图形脚本语言，它是一个利用图片进行可视化检索和自动化图形界面的技术。它可以为某些测试提供新思路。</a:t>
            </a:r>
            <a:endParaRPr lang="en-US" altLang="zh-CN" dirty="0" smtClean="0"/>
          </a:p>
          <a:p>
            <a:r>
              <a:rPr lang="en-US" altLang="zh-CN" dirty="0" err="1" smtClean="0"/>
              <a:t>Sikuli</a:t>
            </a:r>
            <a:r>
              <a:rPr lang="zh-CN" altLang="en-US" dirty="0" smtClean="0"/>
              <a:t>的脚本语言：</a:t>
            </a:r>
            <a:r>
              <a:rPr lang="en-US" altLang="zh-CN" dirty="0" err="1" smtClean="0"/>
              <a:t>Jython</a:t>
            </a:r>
            <a:endParaRPr lang="en-US" altLang="zh-CN" dirty="0" smtClean="0"/>
          </a:p>
          <a:p>
            <a:pPr>
              <a:buNone/>
            </a:pPr>
            <a:endParaRPr lang="zh-CN" altLang="en-US" dirty="0"/>
          </a:p>
        </p:txBody>
      </p:sp>
      <p:sp>
        <p:nvSpPr>
          <p:cNvPr id="5" name="内容占位符 2"/>
          <p:cNvSpPr txBox="1">
            <a:spLocks/>
          </p:cNvSpPr>
          <p:nvPr/>
        </p:nvSpPr>
        <p:spPr bwMode="auto">
          <a:xfrm>
            <a:off x="251520" y="2564904"/>
            <a:ext cx="5040560" cy="403244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n"/>
              <a:tabLst/>
              <a:defRPr/>
            </a:pPr>
            <a:r>
              <a:rPr kumimoji="0" lang="en-US" altLang="zh-CN" sz="2300" b="0" i="0" u="none" strike="noStrike" kern="0" cap="none" spc="0" normalizeH="0" baseline="0" noProof="0" dirty="0" err="1" smtClean="0">
                <a:ln>
                  <a:noFill/>
                </a:ln>
                <a:solidFill>
                  <a:schemeClr val="tx1"/>
                </a:solidFill>
                <a:effectLst/>
                <a:uLnTx/>
                <a:uFillTx/>
                <a:latin typeface="+mn-lt"/>
                <a:ea typeface="+mn-ea"/>
                <a:cs typeface="+mn-cs"/>
              </a:rPr>
              <a:t>Sikuli</a:t>
            </a: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的优点：</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lvl="0" indent="342900" eaLnBrk="0" hangingPunct="0">
              <a:lnSpc>
                <a:spcPct val="120000"/>
              </a:lnSpc>
              <a:spcBef>
                <a:spcPct val="20000"/>
              </a:spcBef>
              <a:buFont typeface="Wingdings" pitchFamily="2" charset="2"/>
              <a:buChar char="ü"/>
            </a:pPr>
            <a:r>
              <a:rPr lang="zh-CN" altLang="en-US" sz="2000" dirty="0" smtClean="0"/>
              <a:t>可以通过构造脚本，简短的程序来扩展其他程序的功能。</a:t>
            </a:r>
            <a:endParaRPr lang="en-US" altLang="zh-CN" sz="2000" dirty="0" smtClean="0"/>
          </a:p>
          <a:p>
            <a:pPr marL="342900" lvl="0" indent="342900" eaLnBrk="0" hangingPunct="0">
              <a:lnSpc>
                <a:spcPct val="120000"/>
              </a:lnSpc>
              <a:spcBef>
                <a:spcPct val="20000"/>
              </a:spcBef>
              <a:buFont typeface="Wingdings" pitchFamily="2" charset="2"/>
              <a:buChar char="ü"/>
            </a:pPr>
            <a:r>
              <a:rPr kumimoji="0" lang="zh-CN" altLang="en-US" sz="2000" b="0" i="0" u="none" strike="noStrike" kern="0" cap="none" spc="0" normalizeH="0" baseline="0" noProof="0" dirty="0" smtClean="0">
                <a:ln>
                  <a:noFill/>
                </a:ln>
                <a:solidFill>
                  <a:schemeClr val="tx1"/>
                </a:solidFill>
                <a:effectLst/>
                <a:uLnTx/>
                <a:uFillTx/>
                <a:latin typeface="+mn-lt"/>
                <a:ea typeface="+mn-ea"/>
                <a:cs typeface="+mn-cs"/>
              </a:rPr>
              <a:t>掌握它只需要对</a:t>
            </a:r>
            <a:r>
              <a:rPr kumimoji="0" lang="en-US" altLang="zh-CN" sz="2000" b="0" i="0" u="none" strike="noStrike" kern="0" cap="none" spc="0" normalizeH="0" baseline="0" noProof="0" dirty="0" smtClean="0">
                <a:ln>
                  <a:noFill/>
                </a:ln>
                <a:solidFill>
                  <a:schemeClr val="tx1"/>
                </a:solidFill>
                <a:effectLst/>
                <a:uLnTx/>
                <a:uFillTx/>
                <a:latin typeface="+mn-lt"/>
                <a:ea typeface="+mn-ea"/>
                <a:cs typeface="+mn-cs"/>
              </a:rPr>
              <a:t>python</a:t>
            </a:r>
            <a:r>
              <a:rPr kumimoji="0" lang="zh-CN" altLang="en-US" sz="2000" b="0" i="0" u="none" strike="noStrike" kern="0" cap="none" spc="0" normalizeH="0" baseline="0" noProof="0" dirty="0" smtClean="0">
                <a:ln>
                  <a:noFill/>
                </a:ln>
                <a:solidFill>
                  <a:schemeClr val="tx1"/>
                </a:solidFill>
                <a:effectLst/>
                <a:uLnTx/>
                <a:uFillTx/>
                <a:latin typeface="+mn-lt"/>
                <a:ea typeface="+mn-ea"/>
                <a:cs typeface="+mn-cs"/>
              </a:rPr>
              <a:t>有一定了解，不需要了解其他编程语言。</a:t>
            </a:r>
            <a:endParaRPr kumimoji="0" lang="en-US" altLang="zh-CN" sz="2000" b="0" i="0" u="none" strike="noStrike" kern="0" cap="none" spc="0" normalizeH="0" baseline="0" noProof="0" dirty="0" smtClean="0">
              <a:ln>
                <a:noFill/>
              </a:ln>
              <a:solidFill>
                <a:schemeClr val="tx1"/>
              </a:solidFill>
              <a:effectLst/>
              <a:uLnTx/>
              <a:uFillTx/>
              <a:latin typeface="+mn-lt"/>
              <a:ea typeface="+mn-ea"/>
              <a:cs typeface="+mn-cs"/>
            </a:endParaRPr>
          </a:p>
          <a:p>
            <a:pPr marL="342900" lvl="0" indent="342900" eaLnBrk="0" hangingPunct="0">
              <a:lnSpc>
                <a:spcPct val="120000"/>
              </a:lnSpc>
              <a:spcBef>
                <a:spcPct val="20000"/>
              </a:spcBef>
              <a:buFont typeface="Wingdings" pitchFamily="2" charset="2"/>
              <a:buChar char="ü"/>
            </a:pPr>
            <a:r>
              <a:rPr kumimoji="0" lang="zh-CN" altLang="en-US" sz="2000" b="0" i="0" u="none" strike="noStrike" kern="0" cap="none" spc="0" normalizeH="0" baseline="0" noProof="0" dirty="0" smtClean="0">
                <a:ln>
                  <a:noFill/>
                </a:ln>
                <a:solidFill>
                  <a:schemeClr val="tx1"/>
                </a:solidFill>
                <a:effectLst/>
                <a:uLnTx/>
                <a:uFillTx/>
                <a:latin typeface="+mn-lt"/>
                <a:ea typeface="+mn-ea"/>
                <a:cs typeface="+mn-cs"/>
              </a:rPr>
              <a:t>它可以工作在任何有图的形界面上</a:t>
            </a:r>
            <a:r>
              <a:rPr lang="zh-CN" altLang="en-US" sz="2000" kern="0" dirty="0" smtClean="0">
                <a:latin typeface="+mn-lt"/>
                <a:ea typeface="+mn-ea"/>
              </a:rPr>
              <a:t>。</a:t>
            </a:r>
            <a:endParaRPr lang="en-US" altLang="zh-CN" sz="2000" kern="0" dirty="0" smtClean="0">
              <a:latin typeface="+mn-lt"/>
              <a:ea typeface="+mn-ea"/>
            </a:endParaRPr>
          </a:p>
          <a:p>
            <a:pPr marL="342900" lvl="0" indent="342900" eaLnBrk="0" hangingPunct="0">
              <a:lnSpc>
                <a:spcPct val="120000"/>
              </a:lnSpc>
              <a:spcBef>
                <a:spcPct val="20000"/>
              </a:spcBef>
              <a:buFont typeface="Wingdings" pitchFamily="2" charset="2"/>
              <a:buChar char="ü"/>
            </a:pPr>
            <a:r>
              <a:rPr kumimoji="0" lang="zh-CN" altLang="en-US" sz="2000" b="0" i="0" u="none" strike="noStrike" kern="0" cap="none" spc="0" normalizeH="0" baseline="0" noProof="0" dirty="0" smtClean="0">
                <a:ln>
                  <a:noFill/>
                </a:ln>
                <a:solidFill>
                  <a:schemeClr val="tx1"/>
                </a:solidFill>
                <a:effectLst/>
                <a:uLnTx/>
                <a:uFillTx/>
                <a:latin typeface="+mn-lt"/>
                <a:ea typeface="+mn-ea"/>
                <a:cs typeface="+mn-cs"/>
              </a:rPr>
              <a:t>它为</a:t>
            </a:r>
            <a:r>
              <a:rPr kumimoji="0" lang="en-US" altLang="zh-CN" sz="2000" b="0" i="0" u="none" strike="noStrike" kern="0" cap="none" spc="0" normalizeH="0" baseline="0" noProof="0" dirty="0" smtClean="0">
                <a:ln>
                  <a:noFill/>
                </a:ln>
                <a:solidFill>
                  <a:schemeClr val="tx1"/>
                </a:solidFill>
                <a:effectLst/>
                <a:uLnTx/>
                <a:uFillTx/>
                <a:latin typeface="+mn-lt"/>
                <a:ea typeface="+mn-ea"/>
                <a:cs typeface="+mn-cs"/>
              </a:rPr>
              <a:t>FLEX</a:t>
            </a:r>
            <a:r>
              <a:rPr kumimoji="0" lang="zh-CN" altLang="en-US" sz="2000" b="0" i="0" u="none" strike="noStrike" kern="0" cap="none" spc="0" normalizeH="0" baseline="0" noProof="0" dirty="0" smtClean="0">
                <a:ln>
                  <a:noFill/>
                </a:ln>
                <a:solidFill>
                  <a:schemeClr val="tx1"/>
                </a:solidFill>
                <a:effectLst/>
                <a:uLnTx/>
                <a:uFillTx/>
                <a:latin typeface="+mn-lt"/>
                <a:ea typeface="+mn-ea"/>
                <a:cs typeface="+mn-cs"/>
              </a:rPr>
              <a:t>或</a:t>
            </a:r>
            <a:r>
              <a:rPr kumimoji="0" lang="en-US" altLang="zh-CN" sz="2000" b="0" i="0" u="none" strike="noStrike" kern="0" cap="none" spc="0" normalizeH="0" baseline="0" noProof="0" dirty="0" smtClean="0">
                <a:ln>
                  <a:noFill/>
                </a:ln>
                <a:solidFill>
                  <a:schemeClr val="tx1"/>
                </a:solidFill>
                <a:effectLst/>
                <a:uLnTx/>
                <a:uFillTx/>
                <a:latin typeface="+mn-lt"/>
                <a:ea typeface="+mn-ea"/>
                <a:cs typeface="+mn-cs"/>
              </a:rPr>
              <a:t>SVG</a:t>
            </a:r>
            <a:r>
              <a:rPr kumimoji="0" lang="zh-CN" altLang="en-US" sz="2000" b="0" i="0" u="none" strike="noStrike" kern="0" cap="none" spc="0" normalizeH="0" baseline="0" noProof="0" dirty="0" smtClean="0">
                <a:ln>
                  <a:noFill/>
                </a:ln>
                <a:solidFill>
                  <a:schemeClr val="tx1"/>
                </a:solidFill>
                <a:effectLst/>
                <a:uLnTx/>
                <a:uFillTx/>
                <a:latin typeface="+mn-lt"/>
                <a:ea typeface="+mn-ea"/>
                <a:cs typeface="+mn-cs"/>
              </a:rPr>
              <a:t>等图形界面上的自动化测试提供了新思路。</a:t>
            </a:r>
            <a:endParaRPr kumimoji="0" lang="en-US" altLang="zh-CN" sz="2000" b="0" i="0" u="none" strike="noStrike" kern="0" cap="none" spc="0" normalizeH="0" baseline="0" noProof="0" dirty="0" smtClean="0">
              <a:ln>
                <a:noFill/>
              </a:ln>
              <a:solidFill>
                <a:schemeClr val="tx1"/>
              </a:solidFill>
              <a:effectLst/>
              <a:uLnTx/>
              <a:uFillTx/>
              <a:latin typeface="+mn-lt"/>
              <a:ea typeface="+mn-ea"/>
              <a:cs typeface="+mn-cs"/>
            </a:endParaRPr>
          </a:p>
          <a:p>
            <a:pPr marL="342900" lvl="0" indent="342900" eaLnBrk="0" hangingPunct="0">
              <a:lnSpc>
                <a:spcPct val="120000"/>
              </a:lnSpc>
              <a:spcBef>
                <a:spcPct val="20000"/>
              </a:spcBef>
              <a:buFont typeface="Wingdings" pitchFamily="2" charset="2"/>
              <a:buChar char="ü"/>
            </a:pPr>
            <a:r>
              <a:rPr lang="zh-CN" altLang="en-US" sz="2000" kern="0" noProof="0" dirty="0" smtClean="0">
                <a:latin typeface="+mn-lt"/>
                <a:ea typeface="+mn-ea"/>
              </a:rPr>
              <a:t>易于与</a:t>
            </a:r>
            <a:r>
              <a:rPr lang="en-US" altLang="zh-CN" sz="2000" kern="0" dirty="0" smtClean="0">
                <a:latin typeface="+mn-lt"/>
                <a:ea typeface="+mn-ea"/>
              </a:rPr>
              <a:t>J</a:t>
            </a:r>
            <a:r>
              <a:rPr lang="en-US" altLang="zh-CN" sz="2000" kern="0" noProof="0" dirty="0" smtClean="0">
                <a:latin typeface="+mn-lt"/>
                <a:ea typeface="+mn-ea"/>
              </a:rPr>
              <a:t>unit/</a:t>
            </a:r>
            <a:r>
              <a:rPr lang="en-US" altLang="zh-CN" sz="2000" kern="0" noProof="0" dirty="0" err="1" smtClean="0">
                <a:latin typeface="+mn-lt"/>
                <a:ea typeface="+mn-ea"/>
              </a:rPr>
              <a:t>Pyunit</a:t>
            </a:r>
            <a:r>
              <a:rPr lang="zh-CN" altLang="en-US" sz="2000" kern="0" noProof="0" dirty="0" smtClean="0">
                <a:latin typeface="+mn-lt"/>
                <a:ea typeface="+mn-ea"/>
              </a:rPr>
              <a:t>测试框架结合</a:t>
            </a:r>
            <a:r>
              <a:rPr lang="zh-CN" altLang="en-US" sz="2000" kern="0" dirty="0" smtClean="0">
                <a:latin typeface="+mn-lt"/>
                <a:ea typeface="+mn-ea"/>
              </a:rPr>
              <a:t>。</a:t>
            </a:r>
            <a:endParaRPr lang="en-US" altLang="zh-CN" sz="2000" kern="0" dirty="0" smtClean="0">
              <a:latin typeface="+mn-lt"/>
              <a:ea typeface="+mn-ea"/>
            </a:endParaRPr>
          </a:p>
          <a:p>
            <a:pPr marL="342900" lvl="0" indent="342900" eaLnBrk="0" hangingPunct="0">
              <a:lnSpc>
                <a:spcPct val="120000"/>
              </a:lnSpc>
              <a:spcBef>
                <a:spcPct val="20000"/>
              </a:spcBef>
              <a:buFont typeface="Wingdings" pitchFamily="2" charset="2"/>
              <a:buChar char="ü"/>
            </a:pPr>
            <a:r>
              <a:rPr kumimoji="0" lang="zh-CN" altLang="en-US" sz="2000" b="0" i="0" u="none" strike="noStrike" kern="0" cap="none" spc="0" normalizeH="0" baseline="0" noProof="0" dirty="0" smtClean="0">
                <a:ln>
                  <a:noFill/>
                </a:ln>
                <a:solidFill>
                  <a:schemeClr val="tx1"/>
                </a:solidFill>
                <a:effectLst/>
                <a:uLnTx/>
                <a:uFillTx/>
                <a:latin typeface="+mn-lt"/>
                <a:ea typeface="+mn-ea"/>
                <a:cs typeface="+mn-cs"/>
              </a:rPr>
              <a:t>不存在标准与非标准控件问题</a:t>
            </a:r>
            <a:endParaRPr kumimoji="0" lang="zh-CN" altLang="en-US" sz="2000" b="0" i="0" u="none" strike="noStrike" kern="0" cap="none" spc="0" normalizeH="0" baseline="0" noProof="0" dirty="0">
              <a:ln>
                <a:noFill/>
              </a:ln>
              <a:solidFill>
                <a:schemeClr val="tx1"/>
              </a:solidFill>
              <a:effectLst/>
              <a:uLnTx/>
              <a:uFillTx/>
              <a:latin typeface="+mn-lt"/>
              <a:ea typeface="+mn-ea"/>
              <a:cs typeface="+mn-cs"/>
            </a:endParaRPr>
          </a:p>
        </p:txBody>
      </p:sp>
      <p:sp>
        <p:nvSpPr>
          <p:cNvPr id="6" name="内容占位符 2"/>
          <p:cNvSpPr txBox="1">
            <a:spLocks/>
          </p:cNvSpPr>
          <p:nvPr/>
        </p:nvSpPr>
        <p:spPr bwMode="auto">
          <a:xfrm>
            <a:off x="5220072" y="2636912"/>
            <a:ext cx="3564904" cy="39604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n"/>
              <a:tabLst/>
              <a:defRPr/>
            </a:pPr>
            <a:r>
              <a:rPr kumimoji="0" lang="en-US" altLang="zh-CN" sz="2300" b="0" i="0" u="none" strike="noStrike" kern="0" cap="none" spc="0" normalizeH="0" baseline="0" noProof="0" dirty="0" err="1" smtClean="0">
                <a:ln>
                  <a:noFill/>
                </a:ln>
                <a:solidFill>
                  <a:schemeClr val="tx1"/>
                </a:solidFill>
                <a:effectLst/>
                <a:uLnTx/>
                <a:uFillTx/>
                <a:latin typeface="+mn-lt"/>
                <a:ea typeface="+mn-ea"/>
                <a:cs typeface="+mn-cs"/>
              </a:rPr>
              <a:t>Sikuli</a:t>
            </a: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的缺点：</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lvl="0" indent="342900" eaLnBrk="0" hangingPunct="0">
              <a:lnSpc>
                <a:spcPct val="120000"/>
              </a:lnSpc>
              <a:spcBef>
                <a:spcPct val="20000"/>
              </a:spcBef>
              <a:buFont typeface="Wingdings" pitchFamily="2" charset="2"/>
              <a:buChar char="ü"/>
            </a:pPr>
            <a:r>
              <a:rPr lang="zh-CN" altLang="en-US" sz="2000" dirty="0" smtClean="0"/>
              <a:t>此工具目前处于开发阶段，版本刚到</a:t>
            </a:r>
            <a:r>
              <a:rPr lang="en-US" altLang="zh-CN" sz="2000" dirty="0" smtClean="0"/>
              <a:t>X 1.0 rc3</a:t>
            </a:r>
            <a:r>
              <a:rPr lang="zh-CN" altLang="en-US" sz="2000" dirty="0" smtClean="0"/>
              <a:t>，其本身可能存在一些缺陷</a:t>
            </a:r>
            <a:endParaRPr lang="en-US" altLang="zh-CN" sz="2000" dirty="0" smtClean="0"/>
          </a:p>
          <a:p>
            <a:pPr marL="342900" lvl="0" indent="342900" eaLnBrk="0" hangingPunct="0">
              <a:lnSpc>
                <a:spcPct val="120000"/>
              </a:lnSpc>
              <a:spcBef>
                <a:spcPct val="20000"/>
              </a:spcBef>
              <a:buFont typeface="Wingdings" pitchFamily="2" charset="2"/>
              <a:buChar char="ü"/>
            </a:pPr>
            <a:r>
              <a:rPr lang="zh-CN" altLang="en-US" sz="2000" dirty="0" smtClean="0"/>
              <a:t>参考资料相对较少，测试案例较少</a:t>
            </a:r>
            <a:endParaRPr lang="en-US" altLang="zh-CN" sz="2000" dirty="0" smtClean="0"/>
          </a:p>
          <a:p>
            <a:pPr marL="342900" lvl="0" indent="342900" eaLnBrk="0" hangingPunct="0">
              <a:lnSpc>
                <a:spcPct val="120000"/>
              </a:lnSpc>
              <a:spcBef>
                <a:spcPct val="20000"/>
              </a:spcBef>
              <a:buFont typeface="Wingdings" pitchFamily="2" charset="2"/>
              <a:buChar char="ü"/>
            </a:pPr>
            <a:r>
              <a:rPr lang="zh-CN" altLang="en-US" sz="2000" dirty="0" smtClean="0"/>
              <a:t>图片的分辨率，色彩，尺寸，唯一性对程序的影响。</a:t>
            </a:r>
            <a:endParaRPr lang="en-US" altLang="zh-CN" sz="2000" dirty="0" smtClean="0"/>
          </a:p>
          <a:p>
            <a:pPr marL="342900" lvl="0" indent="342900" eaLnBrk="0" hangingPunct="0">
              <a:lnSpc>
                <a:spcPct val="120000"/>
              </a:lnSpc>
              <a:spcBef>
                <a:spcPct val="20000"/>
              </a:spcBef>
              <a:buFont typeface="Wingdings" pitchFamily="2" charset="2"/>
              <a:buChar char="ü"/>
            </a:pPr>
            <a:r>
              <a:rPr lang="zh-CN" altLang="en-US" sz="2000" dirty="0" smtClean="0"/>
              <a:t>截图的话脚本存储较大</a:t>
            </a:r>
            <a:endParaRPr lang="en-US" altLang="zh-CN" sz="2000" dirty="0" smtClean="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smtClean="0"/>
              <a:t>自动化功能测试工具介绍</a:t>
            </a:r>
            <a:r>
              <a:rPr lang="en-US" altLang="zh-CN" sz="2400" dirty="0" smtClean="0"/>
              <a:t>--</a:t>
            </a:r>
            <a:r>
              <a:rPr lang="en-US" altLang="zh-CN" sz="2400" dirty="0" err="1" smtClean="0"/>
              <a:t>Sikuli</a:t>
            </a:r>
            <a:endParaRPr lang="zh-CN" altLang="en-US" dirty="0"/>
          </a:p>
        </p:txBody>
      </p:sp>
      <p:sp>
        <p:nvSpPr>
          <p:cNvPr id="3" name="内容占位符 2"/>
          <p:cNvSpPr>
            <a:spLocks noGrp="1"/>
          </p:cNvSpPr>
          <p:nvPr>
            <p:ph idx="1"/>
          </p:nvPr>
        </p:nvSpPr>
        <p:spPr/>
        <p:txBody>
          <a:bodyPr/>
          <a:lstStyle/>
          <a:p>
            <a:r>
              <a:rPr lang="zh-CN" altLang="en-US" dirty="0" smtClean="0"/>
              <a:t>实例</a:t>
            </a:r>
            <a:endParaRPr lang="en-US" altLang="zh-CN" dirty="0" smtClean="0"/>
          </a:p>
          <a:p>
            <a:pPr lvl="1"/>
            <a:r>
              <a:rPr lang="zh-CN" altLang="en-US" dirty="0" smtClean="0"/>
              <a:t>测试实例：测试</a:t>
            </a:r>
            <a:r>
              <a:rPr lang="en-US" altLang="zh-CN" dirty="0" err="1" smtClean="0"/>
              <a:t>PERA.Dataman</a:t>
            </a:r>
            <a:r>
              <a:rPr lang="zh-CN" altLang="en-US" dirty="0" smtClean="0"/>
              <a:t>系统的登陆。包括登陆的健壮性。</a:t>
            </a:r>
            <a:endParaRPr lang="en-US" altLang="zh-CN" dirty="0" smtClean="0"/>
          </a:p>
          <a:p>
            <a:pPr lvl="1"/>
            <a:endParaRPr lang="zh-CN" altLang="en-US" dirty="0"/>
          </a:p>
        </p:txBody>
      </p:sp>
      <p:pic>
        <p:nvPicPr>
          <p:cNvPr id="4" name="图片 3" descr="1.jpg"/>
          <p:cNvPicPr>
            <a:picLocks noChangeAspect="1"/>
          </p:cNvPicPr>
          <p:nvPr/>
        </p:nvPicPr>
        <p:blipFill>
          <a:blip r:embed="rId2" cstate="print"/>
          <a:stretch>
            <a:fillRect/>
          </a:stretch>
        </p:blipFill>
        <p:spPr>
          <a:xfrm>
            <a:off x="1763688" y="2492896"/>
            <a:ext cx="6768752" cy="3978623"/>
          </a:xfrm>
          <a:prstGeom prst="rect">
            <a:avLst/>
          </a:prstGeom>
        </p:spPr>
      </p:pic>
      <p:sp>
        <p:nvSpPr>
          <p:cNvPr id="5" name="TextBox 4"/>
          <p:cNvSpPr txBox="1"/>
          <p:nvPr/>
        </p:nvSpPr>
        <p:spPr>
          <a:xfrm>
            <a:off x="1187624" y="2708920"/>
            <a:ext cx="461665" cy="3456384"/>
          </a:xfrm>
          <a:prstGeom prst="rect">
            <a:avLst/>
          </a:prstGeom>
          <a:noFill/>
        </p:spPr>
        <p:txBody>
          <a:bodyPr vert="eaVert" wrap="square" rtlCol="0">
            <a:spAutoFit/>
          </a:bodyPr>
          <a:lstStyle/>
          <a:p>
            <a:r>
              <a:rPr lang="zh-CN" altLang="en-US" dirty="0" smtClean="0"/>
              <a:t>一、启动</a:t>
            </a:r>
            <a:r>
              <a:rPr lang="en-US" altLang="zh-CN" dirty="0" err="1" smtClean="0"/>
              <a:t>Sikuli</a:t>
            </a:r>
            <a:r>
              <a:rPr lang="en-US" altLang="zh-CN" dirty="0" smtClean="0"/>
              <a:t> IDE,</a:t>
            </a:r>
            <a:r>
              <a:rPr lang="zh-CN" altLang="en-US" dirty="0" smtClean="0"/>
              <a:t>新建测试脚本</a:t>
            </a:r>
            <a:endParaRPr lang="zh-CN" alt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a:t>
            </a:r>
            <a:r>
              <a:rPr lang="en-US" altLang="zh-CN" sz="2800" dirty="0" err="1" smtClean="0"/>
              <a:t>Sikuli</a:t>
            </a:r>
            <a:endParaRPr lang="zh-CN" altLang="en-US" dirty="0"/>
          </a:p>
        </p:txBody>
      </p:sp>
      <p:sp>
        <p:nvSpPr>
          <p:cNvPr id="3" name="内容占位符 2"/>
          <p:cNvSpPr>
            <a:spLocks noGrp="1"/>
          </p:cNvSpPr>
          <p:nvPr>
            <p:ph idx="1"/>
          </p:nvPr>
        </p:nvSpPr>
        <p:spPr/>
        <p:txBody>
          <a:bodyPr/>
          <a:lstStyle/>
          <a:p>
            <a:pPr>
              <a:buNone/>
            </a:pPr>
            <a:r>
              <a:rPr lang="zh-CN" altLang="en-US" dirty="0" smtClean="0"/>
              <a:t>二、编写测试脚本</a:t>
            </a:r>
            <a:endParaRPr lang="en-US" altLang="zh-CN" dirty="0" smtClean="0"/>
          </a:p>
          <a:p>
            <a:pPr>
              <a:buNone/>
            </a:pPr>
            <a:endParaRPr lang="zh-CN" altLang="en-US" dirty="0"/>
          </a:p>
        </p:txBody>
      </p:sp>
      <p:pic>
        <p:nvPicPr>
          <p:cNvPr id="5" name="图片 4" descr="3.jpg"/>
          <p:cNvPicPr>
            <a:picLocks noChangeAspect="1"/>
          </p:cNvPicPr>
          <p:nvPr/>
        </p:nvPicPr>
        <p:blipFill>
          <a:blip r:embed="rId2" cstate="print"/>
          <a:stretch>
            <a:fillRect/>
          </a:stretch>
        </p:blipFill>
        <p:spPr>
          <a:xfrm>
            <a:off x="1115616" y="1484784"/>
            <a:ext cx="6984776" cy="5088240"/>
          </a:xfrm>
          <a:prstGeom prst="rect">
            <a:avLst/>
          </a:prstGeom>
        </p:spPr>
      </p:pic>
      <p:pic>
        <p:nvPicPr>
          <p:cNvPr id="6" name="图片 5" descr="4.jpg"/>
          <p:cNvPicPr>
            <a:picLocks noChangeAspect="1"/>
          </p:cNvPicPr>
          <p:nvPr/>
        </p:nvPicPr>
        <p:blipFill>
          <a:blip r:embed="rId3" cstate="print"/>
          <a:stretch>
            <a:fillRect/>
          </a:stretch>
        </p:blipFill>
        <p:spPr>
          <a:xfrm>
            <a:off x="2123728" y="1772816"/>
            <a:ext cx="4886325" cy="39719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smtClean="0"/>
              <a:t>自动化功能测试工具介绍</a:t>
            </a:r>
            <a:r>
              <a:rPr lang="en-US" altLang="zh-CN" sz="2400" dirty="0" smtClean="0"/>
              <a:t>--</a:t>
            </a:r>
            <a:r>
              <a:rPr lang="en-US" altLang="zh-CN" sz="2400" dirty="0" err="1" smtClean="0"/>
              <a:t>Sikuli</a:t>
            </a:r>
            <a:endParaRPr lang="zh-CN" altLang="en-US" dirty="0"/>
          </a:p>
        </p:txBody>
      </p:sp>
      <p:sp>
        <p:nvSpPr>
          <p:cNvPr id="3" name="内容占位符 2"/>
          <p:cNvSpPr>
            <a:spLocks noGrp="1"/>
          </p:cNvSpPr>
          <p:nvPr>
            <p:ph idx="1"/>
          </p:nvPr>
        </p:nvSpPr>
        <p:spPr/>
        <p:txBody>
          <a:bodyPr/>
          <a:lstStyle/>
          <a:p>
            <a:pPr>
              <a:buNone/>
            </a:pPr>
            <a:r>
              <a:rPr lang="zh-CN" altLang="en-US" dirty="0" smtClean="0"/>
              <a:t>三、执行测试，并查看结果</a:t>
            </a:r>
            <a:endParaRPr lang="zh-CN" altLang="en-US" dirty="0"/>
          </a:p>
        </p:txBody>
      </p:sp>
      <p:pic>
        <p:nvPicPr>
          <p:cNvPr id="4" name="图片 3" descr="5.jpg"/>
          <p:cNvPicPr>
            <a:picLocks noChangeAspect="1"/>
          </p:cNvPicPr>
          <p:nvPr/>
        </p:nvPicPr>
        <p:blipFill>
          <a:blip r:embed="rId2" cstate="print"/>
          <a:stretch>
            <a:fillRect/>
          </a:stretch>
        </p:blipFill>
        <p:spPr>
          <a:xfrm>
            <a:off x="2123728" y="1700808"/>
            <a:ext cx="4886325" cy="3971925"/>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7" descr="目录"/>
          <p:cNvPicPr>
            <a:picLocks noChangeAspect="1" noChangeArrowheads="1"/>
          </p:cNvPicPr>
          <p:nvPr/>
        </p:nvPicPr>
        <p:blipFill>
          <a:blip r:embed="rId2" cstate="print"/>
          <a:srcRect/>
          <a:stretch>
            <a:fillRect/>
          </a:stretch>
        </p:blipFill>
        <p:spPr bwMode="auto">
          <a:xfrm>
            <a:off x="0" y="0"/>
            <a:ext cx="9144000" cy="6878638"/>
          </a:xfrm>
          <a:prstGeom prst="rect">
            <a:avLst/>
          </a:prstGeom>
          <a:noFill/>
          <a:ln w="9525">
            <a:noFill/>
            <a:miter lim="800000"/>
            <a:headEnd/>
            <a:tailEnd/>
          </a:ln>
        </p:spPr>
      </p:pic>
      <p:sp>
        <p:nvSpPr>
          <p:cNvPr id="4099" name="Rectangle 2"/>
          <p:cNvSpPr>
            <a:spLocks noGrp="1" noChangeArrowheads="1"/>
          </p:cNvSpPr>
          <p:nvPr>
            <p:ph type="title"/>
          </p:nvPr>
        </p:nvSpPr>
        <p:spPr>
          <a:xfrm>
            <a:off x="0" y="1"/>
            <a:ext cx="6707188" cy="692696"/>
          </a:xfrm>
        </p:spPr>
        <p:txBody>
          <a:bodyPr/>
          <a:lstStyle/>
          <a:p>
            <a:pPr eaLnBrk="1" hangingPunct="1"/>
            <a:r>
              <a:rPr lang="zh-CN" altLang="en-US" smtClean="0"/>
              <a:t>讲解目录</a:t>
            </a:r>
          </a:p>
        </p:txBody>
      </p:sp>
      <p:sp>
        <p:nvSpPr>
          <p:cNvPr id="4101" name="Rectangle 6"/>
          <p:cNvSpPr>
            <a:spLocks noChangeArrowheads="1"/>
          </p:cNvSpPr>
          <p:nvPr/>
        </p:nvSpPr>
        <p:spPr bwMode="auto">
          <a:xfrm>
            <a:off x="0" y="674688"/>
            <a:ext cx="9144000" cy="17462"/>
          </a:xfrm>
          <a:prstGeom prst="rect">
            <a:avLst/>
          </a:prstGeom>
          <a:solidFill>
            <a:srgbClr val="FFDB01"/>
          </a:solidFill>
          <a:ln w="9525">
            <a:noFill/>
            <a:miter lim="800000"/>
            <a:headEnd/>
            <a:tailEnd/>
          </a:ln>
        </p:spPr>
        <p:txBody>
          <a:bodyPr wrap="none" anchor="ctr"/>
          <a:lstStyle/>
          <a:p>
            <a:endParaRPr lang="zh-CN" altLang="en-US"/>
          </a:p>
        </p:txBody>
      </p:sp>
      <p:pic>
        <p:nvPicPr>
          <p:cNvPr id="4102" name="Picture 9" descr="logo"/>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
        <p:nvSpPr>
          <p:cNvPr id="4103" name="Text Box 10"/>
          <p:cNvSpPr txBox="1">
            <a:spLocks noChangeArrowheads="1"/>
          </p:cNvSpPr>
          <p:nvPr/>
        </p:nvSpPr>
        <p:spPr bwMode="auto">
          <a:xfrm>
            <a:off x="0" y="6640513"/>
            <a:ext cx="9144000" cy="244475"/>
          </a:xfrm>
          <a:prstGeom prst="rect">
            <a:avLst/>
          </a:prstGeom>
          <a:solidFill>
            <a:srgbClr val="C0C0C0"/>
          </a:solidFill>
          <a:ln w="9525">
            <a:noFill/>
            <a:miter lim="800000"/>
            <a:headEnd/>
            <a:tailEnd/>
          </a:ln>
        </p:spPr>
        <p:txBody>
          <a:bodyPr>
            <a:spAutoFit/>
          </a:bodyPr>
          <a:lstStyle/>
          <a:p>
            <a:pPr algn="ctr">
              <a:spcBef>
                <a:spcPct val="50000"/>
              </a:spcBef>
            </a:pPr>
            <a:r>
              <a:rPr lang="en-US" altLang="zh-CN" sz="1000">
                <a:ea typeface="宋体" pitchFamily="2" charset="-122"/>
              </a:rPr>
              <a:t>© 2011 PERA Global</a:t>
            </a:r>
          </a:p>
        </p:txBody>
      </p:sp>
      <p:sp>
        <p:nvSpPr>
          <p:cNvPr id="9" name="Rectangle 4"/>
          <p:cNvSpPr txBox="1">
            <a:spLocks noChangeArrowheads="1"/>
          </p:cNvSpPr>
          <p:nvPr/>
        </p:nvSpPr>
        <p:spPr bwMode="auto">
          <a:xfrm>
            <a:off x="4139952" y="908720"/>
            <a:ext cx="4968552" cy="554461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Autofit/>
          </a:bodyPr>
          <a:lstStyle/>
          <a:p>
            <a:pPr marL="342900" lvl="0" indent="-342900">
              <a:lnSpc>
                <a:spcPct val="200000"/>
              </a:lnSpc>
              <a:spcBef>
                <a:spcPct val="20000"/>
              </a:spcBef>
              <a:buFont typeface="Wingdings" pitchFamily="2" charset="2"/>
              <a:buChar char="n"/>
              <a:defRPr/>
            </a:pPr>
            <a:r>
              <a:rPr lang="zh-CN" altLang="en-US" sz="2000" kern="0" dirty="0" smtClean="0">
                <a:solidFill>
                  <a:schemeClr val="bg1">
                    <a:lumMod val="65000"/>
                  </a:schemeClr>
                </a:solidFill>
              </a:rPr>
              <a:t>自动化</a:t>
            </a:r>
            <a:r>
              <a:rPr kumimoji="0" lang="zh-CN" altLang="en-US" sz="2000" b="0" i="0" u="none" strike="noStrike" kern="0" cap="none" spc="0" normalizeH="0" baseline="0" noProof="0" dirty="0" smtClean="0">
                <a:ln>
                  <a:noFill/>
                </a:ln>
                <a:solidFill>
                  <a:schemeClr val="bg1">
                    <a:lumMod val="65000"/>
                  </a:schemeClr>
                </a:solidFill>
                <a:effectLst/>
                <a:uLnTx/>
                <a:uFillTx/>
                <a:latin typeface="+mn-lt"/>
                <a:ea typeface="+mn-ea"/>
                <a:cs typeface="+mn-cs"/>
              </a:rPr>
              <a:t>功能测试工具会给我们带来什么？</a:t>
            </a:r>
            <a:endParaRPr kumimoji="0" lang="en-US" altLang="zh-CN" sz="2000" b="0" i="0" u="none" strike="noStrike" kern="0" cap="none" spc="0" normalizeH="0" baseline="0" noProof="0" dirty="0" smtClean="0">
              <a:ln>
                <a:noFill/>
              </a:ln>
              <a:solidFill>
                <a:schemeClr val="bg1">
                  <a:lumMod val="65000"/>
                </a:schemeClr>
              </a:solidFill>
              <a:effectLst/>
              <a:uLnTx/>
              <a:uFillTx/>
              <a:latin typeface="+mn-lt"/>
              <a:ea typeface="+mn-ea"/>
              <a:cs typeface="+mn-cs"/>
            </a:endParaRPr>
          </a:p>
          <a:p>
            <a:pPr marL="342900" marR="0" lvl="0" indent="-342900" algn="l" defTabSz="914400" rtl="0" eaLnBrk="1" fontAlgn="base" latinLnBrk="0" hangingPunct="1">
              <a:lnSpc>
                <a:spcPct val="200000"/>
              </a:lnSpc>
              <a:spcBef>
                <a:spcPct val="20000"/>
              </a:spcBef>
              <a:spcAft>
                <a:spcPct val="0"/>
              </a:spcAft>
              <a:buClrTx/>
              <a:buSzTx/>
              <a:buFont typeface="Wingdings" pitchFamily="2" charset="2"/>
              <a:buChar char="n"/>
              <a:tabLst/>
              <a:defRPr/>
            </a:pPr>
            <a:r>
              <a:rPr lang="zh-CN" altLang="en-US" sz="2000" kern="0" dirty="0" smtClean="0">
                <a:solidFill>
                  <a:schemeClr val="bg1">
                    <a:lumMod val="65000"/>
                  </a:schemeClr>
                </a:solidFill>
                <a:latin typeface="+mn-lt"/>
                <a:ea typeface="+mn-ea"/>
              </a:rPr>
              <a:t>自动化功能测试工具介绍</a:t>
            </a:r>
            <a:endParaRPr lang="en-US" altLang="zh-CN" sz="2000" kern="0" dirty="0" smtClean="0">
              <a:solidFill>
                <a:schemeClr val="bg1">
                  <a:lumMod val="65000"/>
                </a:schemeClr>
              </a:solidFill>
              <a:latin typeface="+mn-lt"/>
              <a:ea typeface="+mn-ea"/>
            </a:endParaRPr>
          </a:p>
          <a:p>
            <a:pPr marL="742950" lvl="1" indent="-285750">
              <a:lnSpc>
                <a:spcPct val="200000"/>
              </a:lnSpc>
              <a:spcBef>
                <a:spcPct val="20000"/>
              </a:spcBef>
              <a:buFontTx/>
              <a:buChar char="–"/>
              <a:defRPr/>
            </a:pPr>
            <a:r>
              <a:rPr lang="en-US" altLang="zh-CN" kern="0" noProof="0" dirty="0" smtClean="0">
                <a:solidFill>
                  <a:schemeClr val="bg1">
                    <a:lumMod val="65000"/>
                  </a:schemeClr>
                </a:solidFill>
              </a:rPr>
              <a:t>QTP</a:t>
            </a:r>
          </a:p>
          <a:p>
            <a:pPr marL="742950" lvl="1" indent="-285750">
              <a:lnSpc>
                <a:spcPct val="200000"/>
              </a:lnSpc>
              <a:spcBef>
                <a:spcPct val="20000"/>
              </a:spcBef>
              <a:buFontTx/>
              <a:buChar char="–"/>
              <a:defRPr/>
            </a:pPr>
            <a:r>
              <a:rPr lang="en-US" altLang="zh-CN" kern="0" dirty="0" smtClean="0">
                <a:solidFill>
                  <a:schemeClr val="bg1">
                    <a:lumMod val="65000"/>
                  </a:schemeClr>
                </a:solidFill>
              </a:rPr>
              <a:t>Selenium</a:t>
            </a:r>
            <a:endParaRPr lang="en-US" altLang="zh-CN" kern="0" noProof="0" dirty="0" smtClean="0">
              <a:solidFill>
                <a:schemeClr val="bg1">
                  <a:lumMod val="65000"/>
                </a:schemeClr>
              </a:solidFill>
            </a:endParaRPr>
          </a:p>
          <a:p>
            <a:pPr marL="742950" lvl="1" indent="-285750">
              <a:lnSpc>
                <a:spcPct val="200000"/>
              </a:lnSpc>
              <a:spcBef>
                <a:spcPct val="20000"/>
              </a:spcBef>
              <a:buFontTx/>
              <a:buChar char="–"/>
              <a:defRPr/>
            </a:pPr>
            <a:r>
              <a:rPr kumimoji="0" lang="en-US" altLang="zh-CN" sz="1800" i="0" u="none" strike="noStrike" kern="0" cap="none" spc="0" normalizeH="0" baseline="0" noProof="0" dirty="0" smtClean="0">
                <a:ln>
                  <a:noFill/>
                </a:ln>
                <a:solidFill>
                  <a:schemeClr val="bg1">
                    <a:lumMod val="65000"/>
                  </a:schemeClr>
                </a:solidFill>
                <a:effectLst/>
                <a:uLnTx/>
                <a:uFillTx/>
                <a:latin typeface="+mn-lt"/>
                <a:ea typeface="+mn-ea"/>
              </a:rPr>
              <a:t>Marathon</a:t>
            </a:r>
          </a:p>
          <a:p>
            <a:pPr marL="742950" lvl="1" indent="-285750">
              <a:lnSpc>
                <a:spcPct val="200000"/>
              </a:lnSpc>
              <a:spcBef>
                <a:spcPct val="20000"/>
              </a:spcBef>
              <a:buFontTx/>
              <a:buChar char="–"/>
              <a:defRPr/>
            </a:pPr>
            <a:r>
              <a:rPr lang="en-US" altLang="zh-CN" kern="0" dirty="0" smtClean="0">
                <a:solidFill>
                  <a:schemeClr val="bg1">
                    <a:lumMod val="65000"/>
                  </a:schemeClr>
                </a:solidFill>
                <a:latin typeface="+mn-lt"/>
                <a:ea typeface="+mn-ea"/>
              </a:rPr>
              <a:t>Sikuli</a:t>
            </a:r>
            <a:endParaRPr kumimoji="0" lang="en-US" altLang="zh-CN" sz="1800" i="0" u="none" strike="noStrike" kern="0" cap="none" spc="0" normalizeH="0" baseline="0" noProof="0" dirty="0" smtClean="0">
              <a:ln>
                <a:noFill/>
              </a:ln>
              <a:solidFill>
                <a:schemeClr val="bg1">
                  <a:lumMod val="65000"/>
                </a:schemeClr>
              </a:solidFill>
              <a:effectLst/>
              <a:uLnTx/>
              <a:uFillTx/>
              <a:latin typeface="+mn-lt"/>
              <a:ea typeface="+mn-ea"/>
            </a:endParaRPr>
          </a:p>
          <a:p>
            <a:pPr marL="342900" lvl="0" indent="-342900">
              <a:lnSpc>
                <a:spcPct val="200000"/>
              </a:lnSpc>
              <a:spcBef>
                <a:spcPct val="20000"/>
              </a:spcBef>
              <a:buFont typeface="Wingdings" pitchFamily="2" charset="2"/>
              <a:buChar char="n"/>
              <a:defRPr/>
            </a:pPr>
            <a:r>
              <a:rPr lang="zh-CN" altLang="en-US" sz="2000" kern="0" dirty="0" smtClean="0">
                <a:solidFill>
                  <a:srgbClr val="FF0000"/>
                </a:solidFill>
              </a:rPr>
              <a:t>针对自动化测试的思考与总结</a:t>
            </a:r>
            <a:endParaRPr lang="en-US" altLang="zh-CN" sz="2000" kern="0" dirty="0" smtClean="0">
              <a:solidFill>
                <a:srgbClr val="FF0000"/>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lvl="0"/>
            <a:r>
              <a:rPr lang="zh-CN" altLang="en-US" sz="2800" dirty="0" smtClean="0"/>
              <a:t>自动化功能测试工具会给我们带来什么？</a:t>
            </a:r>
            <a:endParaRPr lang="zh-CN" altLang="en-US" dirty="0"/>
          </a:p>
        </p:txBody>
      </p:sp>
      <p:sp>
        <p:nvSpPr>
          <p:cNvPr id="3" name="内容占位符 2"/>
          <p:cNvSpPr>
            <a:spLocks noGrp="1"/>
          </p:cNvSpPr>
          <p:nvPr>
            <p:ph idx="1"/>
          </p:nvPr>
        </p:nvSpPr>
        <p:spPr/>
        <p:txBody>
          <a:bodyPr/>
          <a:lstStyle/>
          <a:p>
            <a:r>
              <a:rPr lang="zh-CN" altLang="en-US" dirty="0" smtClean="0"/>
              <a:t>自动化功能测试工具会给我们带来很多好处：</a:t>
            </a:r>
            <a:endParaRPr lang="en-US" altLang="zh-CN" dirty="0" smtClean="0"/>
          </a:p>
          <a:p>
            <a:pPr lvl="1"/>
            <a:r>
              <a:rPr lang="zh-CN" altLang="en-US" b="1" dirty="0" smtClean="0"/>
              <a:t>回归测试，降低测试成本</a:t>
            </a:r>
            <a:endParaRPr lang="en-US" altLang="zh-CN" b="1" dirty="0" smtClean="0"/>
          </a:p>
          <a:p>
            <a:pPr lvl="1"/>
            <a:r>
              <a:rPr lang="zh-CN" altLang="en-US" b="1" dirty="0" smtClean="0"/>
              <a:t>提高测试效率，保证软件质量</a:t>
            </a:r>
            <a:endParaRPr lang="en-US" altLang="zh-CN" b="1" dirty="0" smtClean="0"/>
          </a:p>
          <a:p>
            <a:pPr lvl="1"/>
            <a:r>
              <a:rPr lang="zh-CN" altLang="en-US" b="1" dirty="0" smtClean="0"/>
              <a:t>易于发现软件的改动</a:t>
            </a:r>
            <a:endParaRPr lang="en-US" altLang="zh-CN" b="1" dirty="0" smtClean="0"/>
          </a:p>
          <a:p>
            <a:pPr lvl="1"/>
            <a:r>
              <a:rPr lang="zh-CN" altLang="en-US" b="1" dirty="0" smtClean="0"/>
              <a:t>充分利用资源</a:t>
            </a:r>
            <a:endParaRPr lang="en-US" altLang="zh-CN" b="1" dirty="0" smtClean="0"/>
          </a:p>
          <a:p>
            <a:pPr lvl="1"/>
            <a:r>
              <a:rPr lang="zh-CN" altLang="en-US" b="1" dirty="0" smtClean="0"/>
              <a:t>可以减轻了很多重复的工作，将精力投入更有意义的测试</a:t>
            </a:r>
            <a:endParaRPr lang="zh-CN" alt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针对自动化测试的思考与总结</a:t>
            </a:r>
            <a:endParaRPr lang="zh-CN" altLang="en-US" dirty="0"/>
          </a:p>
        </p:txBody>
      </p:sp>
      <p:sp>
        <p:nvSpPr>
          <p:cNvPr id="3" name="内容占位符 2"/>
          <p:cNvSpPr>
            <a:spLocks noGrp="1"/>
          </p:cNvSpPr>
          <p:nvPr>
            <p:ph idx="1"/>
          </p:nvPr>
        </p:nvSpPr>
        <p:spPr>
          <a:xfrm>
            <a:off x="0" y="980728"/>
            <a:ext cx="9143999" cy="5145088"/>
          </a:xfrm>
        </p:spPr>
        <p:txBody>
          <a:bodyPr/>
          <a:lstStyle/>
          <a:p>
            <a:pPr>
              <a:buNone/>
            </a:pPr>
            <a:r>
              <a:rPr lang="en-US" altLang="zh-CN" dirty="0" smtClean="0"/>
              <a:t>		</a:t>
            </a:r>
            <a:r>
              <a:rPr lang="zh-CN" altLang="en-US" dirty="0" smtClean="0"/>
              <a:t>在使用和实践以上自动化测试工具过程中，对测试工作以及自动化测试有了一些新体会和想法，现和大家一起分享一下：</a:t>
            </a:r>
            <a:endParaRPr lang="en-US" altLang="zh-CN" dirty="0" smtClean="0"/>
          </a:p>
          <a:p>
            <a:pPr indent="342900"/>
            <a:r>
              <a:rPr lang="zh-CN" altLang="en-US" b="1" dirty="0" smtClean="0"/>
              <a:t>测试工作核心是什么？</a:t>
            </a:r>
            <a:endParaRPr lang="en-US" altLang="zh-CN" b="1" dirty="0" smtClean="0"/>
          </a:p>
          <a:p>
            <a:pPr lvl="1" indent="342900"/>
            <a:r>
              <a:rPr lang="zh-CN" altLang="en-US" b="1" u="sng" dirty="0" smtClean="0"/>
              <a:t>测试工作的终极目标是保证质量</a:t>
            </a:r>
            <a:r>
              <a:rPr lang="zh-CN" altLang="en-US" dirty="0" smtClean="0"/>
              <a:t>，其表现形式是发现软件</a:t>
            </a:r>
            <a:r>
              <a:rPr lang="en-US" altLang="zh-CN" dirty="0" smtClean="0"/>
              <a:t>bug,</a:t>
            </a:r>
            <a:r>
              <a:rPr lang="zh-CN" altLang="en-US" dirty="0" smtClean="0"/>
              <a:t>但其核心目标并不是仅为发现</a:t>
            </a:r>
            <a:r>
              <a:rPr lang="en-US" altLang="zh-CN" dirty="0" smtClean="0"/>
              <a:t>bug</a:t>
            </a:r>
            <a:r>
              <a:rPr lang="zh-CN" altLang="en-US" dirty="0" smtClean="0"/>
              <a:t>。</a:t>
            </a:r>
            <a:endParaRPr lang="en-US" altLang="zh-CN" dirty="0" smtClean="0"/>
          </a:p>
          <a:p>
            <a:pPr marL="342900" lvl="1" indent="342900">
              <a:buFont typeface="Wingdings" pitchFamily="2" charset="2"/>
              <a:buChar char="n"/>
            </a:pPr>
            <a:r>
              <a:rPr lang="zh-CN" altLang="en-US" sz="2300" b="1" dirty="0" smtClean="0">
                <a:cs typeface="+mn-cs"/>
              </a:rPr>
              <a:t>自动化测试的核心是什么？</a:t>
            </a:r>
            <a:endParaRPr lang="en-US" altLang="zh-CN" sz="2300" b="1" dirty="0" smtClean="0">
              <a:cs typeface="+mn-cs"/>
            </a:endParaRPr>
          </a:p>
          <a:p>
            <a:pPr lvl="1" indent="342900"/>
            <a:r>
              <a:rPr lang="zh-CN" altLang="en-US" dirty="0" smtClean="0"/>
              <a:t>自动化测试的核心是效益问题。</a:t>
            </a:r>
            <a:r>
              <a:rPr lang="zh-CN" altLang="en-US" b="1" u="sng" dirty="0" smtClean="0"/>
              <a:t>不能因为要自动化而做自动化，要以“测试价值”为导向</a:t>
            </a:r>
            <a:r>
              <a:rPr lang="zh-CN" altLang="en-US" b="1" dirty="0" smtClean="0"/>
              <a:t>。</a:t>
            </a:r>
            <a:r>
              <a:rPr lang="zh-CN" altLang="en-US" dirty="0" smtClean="0"/>
              <a:t>自动化测试的好处有很多，但并不意味着自动化测试可以取代手工测试，也不意味着任何的系统都适合自动化测试。自动化测试的意义并不是取代人在测试中的位置，而是将人从重复繁琐的工作中解放出来，做更有价值的测试工作。</a:t>
            </a:r>
          </a:p>
          <a:p>
            <a:pPr lvl="1" indent="342900"/>
            <a:endParaRPr lang="en-US" altLang="zh-CN" dirty="0" smtClean="0"/>
          </a:p>
          <a:p>
            <a:pPr lvl="1" indent="342900"/>
            <a:endParaRPr lang="zh-CN" alt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针对自动化测试的思考与总结</a:t>
            </a:r>
            <a:endParaRPr lang="zh-CN" altLang="en-US" dirty="0"/>
          </a:p>
        </p:txBody>
      </p:sp>
      <p:sp>
        <p:nvSpPr>
          <p:cNvPr id="3" name="内容占位符 2"/>
          <p:cNvSpPr>
            <a:spLocks noGrp="1"/>
          </p:cNvSpPr>
          <p:nvPr>
            <p:ph idx="1"/>
          </p:nvPr>
        </p:nvSpPr>
        <p:spPr/>
        <p:txBody>
          <a:bodyPr/>
          <a:lstStyle/>
          <a:p>
            <a:r>
              <a:rPr lang="zh-CN" altLang="en-US" b="1" dirty="0" smtClean="0"/>
              <a:t>不要迷信自动化工具</a:t>
            </a:r>
            <a:r>
              <a:rPr lang="zh-CN" altLang="en-US" dirty="0" smtClean="0"/>
              <a:t>。</a:t>
            </a:r>
            <a:endParaRPr lang="en-US" altLang="zh-CN" dirty="0" smtClean="0"/>
          </a:p>
          <a:p>
            <a:pPr lvl="1"/>
            <a:r>
              <a:rPr lang="zh-CN" altLang="en-US" dirty="0" smtClean="0"/>
              <a:t>作为一名技术人员，特别是作为测试技术人员，很容易产生迷信工具的情结。工具固然重要，但最重要的还是人的思想。设计出了好的测试用例，才能在工具的帮助下高效的完成测试工作，保证软件质量。</a:t>
            </a:r>
            <a:endParaRPr lang="en-US" altLang="zh-CN" dirty="0" smtClean="0"/>
          </a:p>
          <a:p>
            <a:r>
              <a:rPr lang="zh-CN" altLang="en-US" b="1" dirty="0" smtClean="0"/>
              <a:t>不要过高的期望自动化测试发现大量新缺陷</a:t>
            </a:r>
          </a:p>
          <a:p>
            <a:pPr lvl="1"/>
            <a:r>
              <a:rPr lang="zh-CN" altLang="en-US" dirty="0" smtClean="0"/>
              <a:t>测试在首次运行时最有可能发现缺陷。如果测试已经运行并通过，再运行相同的测试发现新缺陷的可能性小得多。除非测试正执行一段已修改过的代码或由于软件其他部分的修改影响到该代码，或者在不同的环境中运行。</a:t>
            </a:r>
            <a:r>
              <a:rPr lang="zh-CN" altLang="en-US" b="1" u="sng" dirty="0" smtClean="0"/>
              <a:t>这是一件很有意义的工作，但并不是用来发现大量新的缺陷，而是保障产品的质量稳定。</a:t>
            </a:r>
            <a:endParaRPr lang="zh-CN" altLang="en-US" dirty="0" smtClean="0"/>
          </a:p>
          <a:p>
            <a:pPr lvl="1"/>
            <a:endParaRPr lang="zh-CN" altLang="en-US" dirty="0" smtClean="0"/>
          </a:p>
          <a:p>
            <a:pPr lvl="1"/>
            <a:endParaRPr lang="en-US" altLang="zh-CN" dirty="0" smtClean="0"/>
          </a:p>
          <a:p>
            <a:endParaRPr lang="zh-CN" altLang="en-US"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2" cstate="print"/>
          <a:srcRect/>
          <a:stretch>
            <a:fillRect b="-288"/>
          </a:stretch>
        </a:blipFill>
        <a:effectLst/>
      </p:bgPr>
    </p:bg>
    <p:spTree>
      <p:nvGrpSpPr>
        <p:cNvPr id="1" name=""/>
        <p:cNvGrpSpPr/>
        <p:nvPr/>
      </p:nvGrpSpPr>
      <p:grpSpPr>
        <a:xfrm>
          <a:off x="0" y="0"/>
          <a:ext cx="0" cy="0"/>
          <a:chOff x="0" y="0"/>
          <a:chExt cx="0" cy="0"/>
        </a:xfrm>
      </p:grpSpPr>
      <p:grpSp>
        <p:nvGrpSpPr>
          <p:cNvPr id="21506" name="Group 9"/>
          <p:cNvGrpSpPr>
            <a:grpSpLocks/>
          </p:cNvGrpSpPr>
          <p:nvPr/>
        </p:nvGrpSpPr>
        <p:grpSpPr bwMode="auto">
          <a:xfrm>
            <a:off x="3132138" y="2349500"/>
            <a:ext cx="6011862" cy="1079500"/>
            <a:chOff x="1973" y="1480"/>
            <a:chExt cx="3787" cy="680"/>
          </a:xfrm>
        </p:grpSpPr>
        <p:sp>
          <p:nvSpPr>
            <p:cNvPr id="21511" name="AutoShape 10"/>
            <p:cNvSpPr>
              <a:spLocks noChangeArrowheads="1"/>
            </p:cNvSpPr>
            <p:nvPr/>
          </p:nvSpPr>
          <p:spPr bwMode="auto">
            <a:xfrm>
              <a:off x="1973" y="1480"/>
              <a:ext cx="3787" cy="680"/>
            </a:xfrm>
            <a:custGeom>
              <a:avLst/>
              <a:gdLst>
                <a:gd name="T0" fmla="*/ 637 w 21600"/>
                <a:gd name="T1" fmla="*/ 11 h 21600"/>
                <a:gd name="T2" fmla="*/ 332 w 21600"/>
                <a:gd name="T3" fmla="*/ 21 h 21600"/>
                <a:gd name="T4" fmla="*/ 27 w 21600"/>
                <a:gd name="T5" fmla="*/ 11 h 21600"/>
                <a:gd name="T6" fmla="*/ 332 w 21600"/>
                <a:gd name="T7" fmla="*/ 0 h 21600"/>
                <a:gd name="T8" fmla="*/ 0 60000 65536"/>
                <a:gd name="T9" fmla="*/ 0 60000 65536"/>
                <a:gd name="T10" fmla="*/ 0 60000 65536"/>
                <a:gd name="T11" fmla="*/ 0 60000 65536"/>
                <a:gd name="T12" fmla="*/ 2681 w 21600"/>
                <a:gd name="T13" fmla="*/ 2668 h 21600"/>
                <a:gd name="T14" fmla="*/ 18919 w 21600"/>
                <a:gd name="T15" fmla="*/ 18932 h 21600"/>
              </a:gdLst>
              <a:ahLst/>
              <a:cxnLst>
                <a:cxn ang="T8">
                  <a:pos x="T0" y="T1"/>
                </a:cxn>
                <a:cxn ang="T9">
                  <a:pos x="T2" y="T3"/>
                </a:cxn>
                <a:cxn ang="T10">
                  <a:pos x="T4" y="T5"/>
                </a:cxn>
                <a:cxn ang="T11">
                  <a:pos x="T6" y="T7"/>
                </a:cxn>
              </a:cxnLst>
              <a:rect l="T12" t="T13" r="T14" b="T15"/>
              <a:pathLst>
                <a:path w="21600" h="21600">
                  <a:moveTo>
                    <a:pt x="0" y="0"/>
                  </a:moveTo>
                  <a:lnTo>
                    <a:pt x="1757" y="21600"/>
                  </a:lnTo>
                  <a:lnTo>
                    <a:pt x="19843" y="21600"/>
                  </a:lnTo>
                  <a:lnTo>
                    <a:pt x="21600" y="0"/>
                  </a:lnTo>
                  <a:close/>
                </a:path>
              </a:pathLst>
            </a:custGeom>
            <a:gradFill rotWithShape="1">
              <a:gsLst>
                <a:gs pos="0">
                  <a:schemeClr val="bg2">
                    <a:alpha val="29999"/>
                  </a:schemeClr>
                </a:gs>
                <a:gs pos="100000">
                  <a:schemeClr val="bg2">
                    <a:alpha val="0"/>
                  </a:schemeClr>
                </a:gs>
              </a:gsLst>
              <a:lin ang="2700000" scaled="1"/>
            </a:gradFill>
            <a:ln w="9525" algn="ctr">
              <a:noFill/>
              <a:miter lim="800000"/>
              <a:headEnd/>
              <a:tailEnd/>
            </a:ln>
          </p:spPr>
          <p:txBody>
            <a:bodyPr wrap="none" anchor="ctr"/>
            <a:lstStyle/>
            <a:p>
              <a:endParaRPr lang="zh-CN" altLang="en-US"/>
            </a:p>
          </p:txBody>
        </p:sp>
        <p:sp>
          <p:nvSpPr>
            <p:cNvPr id="21512" name="AutoShape 11"/>
            <p:cNvSpPr>
              <a:spLocks noChangeArrowheads="1"/>
            </p:cNvSpPr>
            <p:nvPr/>
          </p:nvSpPr>
          <p:spPr bwMode="auto">
            <a:xfrm flipH="1">
              <a:off x="5452" y="1480"/>
              <a:ext cx="308" cy="680"/>
            </a:xfrm>
            <a:prstGeom prst="rtTriangle">
              <a:avLst/>
            </a:prstGeom>
            <a:gradFill rotWithShape="1">
              <a:gsLst>
                <a:gs pos="0">
                  <a:schemeClr val="bg2">
                    <a:alpha val="10001"/>
                  </a:schemeClr>
                </a:gs>
                <a:gs pos="100000">
                  <a:schemeClr val="bg2">
                    <a:alpha val="0"/>
                  </a:schemeClr>
                </a:gs>
              </a:gsLst>
              <a:lin ang="5400000" scaled="1"/>
            </a:gradFill>
            <a:ln w="9525" algn="ctr">
              <a:noFill/>
              <a:miter lim="800000"/>
              <a:headEnd/>
              <a:tailEnd/>
            </a:ln>
          </p:spPr>
          <p:txBody>
            <a:bodyPr wrap="none" anchor="ctr"/>
            <a:lstStyle/>
            <a:p>
              <a:endParaRPr lang="zh-CN" altLang="en-US"/>
            </a:p>
          </p:txBody>
        </p:sp>
      </p:grpSp>
      <p:sp>
        <p:nvSpPr>
          <p:cNvPr id="21507" name="Rectangle 5"/>
          <p:cNvSpPr>
            <a:spLocks noGrp="1" noChangeArrowheads="1"/>
          </p:cNvSpPr>
          <p:nvPr>
            <p:ph type="ctrTitle"/>
          </p:nvPr>
        </p:nvSpPr>
        <p:spPr>
          <a:xfrm>
            <a:off x="3527425" y="2060575"/>
            <a:ext cx="5508625" cy="1439863"/>
          </a:xfrm>
          <a:noFill/>
        </p:spPr>
        <p:txBody>
          <a:bodyPr/>
          <a:lstStyle/>
          <a:p>
            <a:pPr algn="ctr" eaLnBrk="1" hangingPunct="1"/>
            <a:r>
              <a:rPr lang="en-US" altLang="zh-CN" sz="3500" smtClean="0"/>
              <a:t>THANKS</a:t>
            </a:r>
          </a:p>
        </p:txBody>
      </p:sp>
      <p:sp>
        <p:nvSpPr>
          <p:cNvPr id="21508" name="Rectangle 6"/>
          <p:cNvSpPr>
            <a:spLocks noGrp="1" noChangeArrowheads="1"/>
          </p:cNvSpPr>
          <p:nvPr>
            <p:ph type="subTitle" idx="1"/>
          </p:nvPr>
        </p:nvSpPr>
        <p:spPr>
          <a:xfrm>
            <a:off x="3568700" y="2997200"/>
            <a:ext cx="5467350" cy="1152525"/>
          </a:xfrm>
          <a:noFill/>
        </p:spPr>
        <p:txBody>
          <a:bodyPr/>
          <a:lstStyle/>
          <a:p>
            <a:pPr algn="ctr" eaLnBrk="1" hangingPunct="1">
              <a:buFont typeface="Wingdings" pitchFamily="2" charset="2"/>
              <a:buNone/>
            </a:pPr>
            <a:r>
              <a:rPr lang="en-US" altLang="zh-CN" sz="1500" smtClean="0"/>
              <a:t>www.peraglobal.com</a:t>
            </a:r>
          </a:p>
        </p:txBody>
      </p:sp>
      <p:sp>
        <p:nvSpPr>
          <p:cNvPr id="21509" name="Text Box 8"/>
          <p:cNvSpPr txBox="1">
            <a:spLocks noChangeArrowheads="1"/>
          </p:cNvSpPr>
          <p:nvPr/>
        </p:nvSpPr>
        <p:spPr bwMode="auto">
          <a:xfrm>
            <a:off x="0" y="6610350"/>
            <a:ext cx="9144000" cy="244475"/>
          </a:xfrm>
          <a:prstGeom prst="rect">
            <a:avLst/>
          </a:prstGeom>
          <a:noFill/>
          <a:ln w="9525">
            <a:noFill/>
            <a:miter lim="800000"/>
            <a:headEnd/>
            <a:tailEnd/>
          </a:ln>
        </p:spPr>
        <p:txBody>
          <a:bodyPr>
            <a:spAutoFit/>
          </a:bodyPr>
          <a:lstStyle/>
          <a:p>
            <a:pPr algn="ctr">
              <a:spcBef>
                <a:spcPct val="50000"/>
              </a:spcBef>
            </a:pPr>
            <a:r>
              <a:rPr lang="en-US" altLang="zh-CN" sz="1000">
                <a:ea typeface="宋体" pitchFamily="2" charset="-122"/>
              </a:rPr>
              <a:t>© 2011 PERA Global</a:t>
            </a:r>
          </a:p>
        </p:txBody>
      </p:sp>
      <p:pic>
        <p:nvPicPr>
          <p:cNvPr id="21510" name="Picture 12" descr="logo"/>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7" descr="目录"/>
          <p:cNvPicPr>
            <a:picLocks noChangeAspect="1" noChangeArrowheads="1"/>
          </p:cNvPicPr>
          <p:nvPr/>
        </p:nvPicPr>
        <p:blipFill>
          <a:blip r:embed="rId2" cstate="print"/>
          <a:srcRect/>
          <a:stretch>
            <a:fillRect/>
          </a:stretch>
        </p:blipFill>
        <p:spPr bwMode="auto">
          <a:xfrm>
            <a:off x="0" y="0"/>
            <a:ext cx="9144000" cy="6878638"/>
          </a:xfrm>
          <a:prstGeom prst="rect">
            <a:avLst/>
          </a:prstGeom>
          <a:noFill/>
          <a:ln w="9525">
            <a:noFill/>
            <a:miter lim="800000"/>
            <a:headEnd/>
            <a:tailEnd/>
          </a:ln>
        </p:spPr>
      </p:pic>
      <p:sp>
        <p:nvSpPr>
          <p:cNvPr id="4099" name="Rectangle 2"/>
          <p:cNvSpPr>
            <a:spLocks noGrp="1" noChangeArrowheads="1"/>
          </p:cNvSpPr>
          <p:nvPr>
            <p:ph type="title"/>
          </p:nvPr>
        </p:nvSpPr>
        <p:spPr>
          <a:xfrm>
            <a:off x="0" y="1"/>
            <a:ext cx="6707188" cy="692696"/>
          </a:xfrm>
        </p:spPr>
        <p:txBody>
          <a:bodyPr/>
          <a:lstStyle/>
          <a:p>
            <a:pPr eaLnBrk="1" hangingPunct="1"/>
            <a:r>
              <a:rPr lang="zh-CN" altLang="en-US" smtClean="0"/>
              <a:t>讲解目录</a:t>
            </a:r>
          </a:p>
        </p:txBody>
      </p:sp>
      <p:sp>
        <p:nvSpPr>
          <p:cNvPr id="4101" name="Rectangle 6"/>
          <p:cNvSpPr>
            <a:spLocks noChangeArrowheads="1"/>
          </p:cNvSpPr>
          <p:nvPr/>
        </p:nvSpPr>
        <p:spPr bwMode="auto">
          <a:xfrm>
            <a:off x="0" y="674688"/>
            <a:ext cx="9144000" cy="17462"/>
          </a:xfrm>
          <a:prstGeom prst="rect">
            <a:avLst/>
          </a:prstGeom>
          <a:solidFill>
            <a:srgbClr val="FFDB01"/>
          </a:solidFill>
          <a:ln w="9525">
            <a:noFill/>
            <a:miter lim="800000"/>
            <a:headEnd/>
            <a:tailEnd/>
          </a:ln>
        </p:spPr>
        <p:txBody>
          <a:bodyPr wrap="none" anchor="ctr"/>
          <a:lstStyle/>
          <a:p>
            <a:endParaRPr lang="zh-CN" altLang="en-US"/>
          </a:p>
        </p:txBody>
      </p:sp>
      <p:pic>
        <p:nvPicPr>
          <p:cNvPr id="4102" name="Picture 9" descr="logo"/>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
        <p:nvSpPr>
          <p:cNvPr id="4103" name="Text Box 10"/>
          <p:cNvSpPr txBox="1">
            <a:spLocks noChangeArrowheads="1"/>
          </p:cNvSpPr>
          <p:nvPr/>
        </p:nvSpPr>
        <p:spPr bwMode="auto">
          <a:xfrm>
            <a:off x="0" y="6640513"/>
            <a:ext cx="9144000" cy="244475"/>
          </a:xfrm>
          <a:prstGeom prst="rect">
            <a:avLst/>
          </a:prstGeom>
          <a:solidFill>
            <a:srgbClr val="C0C0C0"/>
          </a:solidFill>
          <a:ln w="9525">
            <a:noFill/>
            <a:miter lim="800000"/>
            <a:headEnd/>
            <a:tailEnd/>
          </a:ln>
        </p:spPr>
        <p:txBody>
          <a:bodyPr>
            <a:spAutoFit/>
          </a:bodyPr>
          <a:lstStyle/>
          <a:p>
            <a:pPr algn="ctr">
              <a:spcBef>
                <a:spcPct val="50000"/>
              </a:spcBef>
            </a:pPr>
            <a:r>
              <a:rPr lang="en-US" altLang="zh-CN" sz="1000">
                <a:ea typeface="宋体" pitchFamily="2" charset="-122"/>
              </a:rPr>
              <a:t>© 2011 PERA Global</a:t>
            </a:r>
          </a:p>
        </p:txBody>
      </p:sp>
      <p:sp>
        <p:nvSpPr>
          <p:cNvPr id="9" name="Rectangle 4"/>
          <p:cNvSpPr txBox="1">
            <a:spLocks noChangeArrowheads="1"/>
          </p:cNvSpPr>
          <p:nvPr/>
        </p:nvSpPr>
        <p:spPr bwMode="auto">
          <a:xfrm>
            <a:off x="4139952" y="908720"/>
            <a:ext cx="4968552" cy="554461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Autofit/>
          </a:bodyPr>
          <a:lstStyle/>
          <a:p>
            <a:pPr marL="342900" lvl="0" indent="-342900">
              <a:lnSpc>
                <a:spcPct val="200000"/>
              </a:lnSpc>
              <a:spcBef>
                <a:spcPct val="20000"/>
              </a:spcBef>
              <a:buFont typeface="Wingdings" pitchFamily="2" charset="2"/>
              <a:buChar char="n"/>
              <a:defRPr/>
            </a:pPr>
            <a:r>
              <a:rPr lang="zh-CN" altLang="en-US" sz="2000" kern="0" dirty="0" smtClean="0">
                <a:solidFill>
                  <a:schemeClr val="bg1">
                    <a:lumMod val="65000"/>
                  </a:schemeClr>
                </a:solidFill>
              </a:rPr>
              <a:t>自动化</a:t>
            </a:r>
            <a:r>
              <a:rPr kumimoji="0" lang="zh-CN" altLang="en-US" sz="2000" b="0" i="0" u="none" strike="noStrike" kern="0" cap="none" spc="0" normalizeH="0" baseline="0" noProof="0" dirty="0" smtClean="0">
                <a:ln>
                  <a:noFill/>
                </a:ln>
                <a:solidFill>
                  <a:schemeClr val="bg1">
                    <a:lumMod val="65000"/>
                  </a:schemeClr>
                </a:solidFill>
                <a:effectLst/>
                <a:uLnTx/>
                <a:uFillTx/>
                <a:latin typeface="+mn-lt"/>
                <a:ea typeface="+mn-ea"/>
                <a:cs typeface="+mn-cs"/>
              </a:rPr>
              <a:t>功能测试工具会给我们带来什么？</a:t>
            </a:r>
            <a:endParaRPr kumimoji="0" lang="en-US" altLang="zh-CN" sz="2000" b="0" i="0" u="none" strike="noStrike" kern="0" cap="none" spc="0" normalizeH="0" baseline="0" noProof="0" dirty="0" smtClean="0">
              <a:ln>
                <a:noFill/>
              </a:ln>
              <a:solidFill>
                <a:schemeClr val="bg1">
                  <a:lumMod val="65000"/>
                </a:schemeClr>
              </a:solidFill>
              <a:effectLst/>
              <a:uLnTx/>
              <a:uFillTx/>
              <a:latin typeface="+mn-lt"/>
              <a:ea typeface="+mn-ea"/>
              <a:cs typeface="+mn-cs"/>
            </a:endParaRPr>
          </a:p>
          <a:p>
            <a:pPr marL="342900" marR="0" lvl="0" indent="-342900" algn="l" defTabSz="914400" rtl="0" eaLnBrk="1" fontAlgn="base" latinLnBrk="0" hangingPunct="1">
              <a:lnSpc>
                <a:spcPct val="200000"/>
              </a:lnSpc>
              <a:spcBef>
                <a:spcPct val="20000"/>
              </a:spcBef>
              <a:spcAft>
                <a:spcPct val="0"/>
              </a:spcAft>
              <a:buClrTx/>
              <a:buSzTx/>
              <a:buFont typeface="Wingdings" pitchFamily="2" charset="2"/>
              <a:buChar char="n"/>
              <a:tabLst/>
              <a:defRPr/>
            </a:pPr>
            <a:r>
              <a:rPr lang="zh-CN" altLang="en-US" sz="2000" kern="0" dirty="0" smtClean="0">
                <a:solidFill>
                  <a:srgbClr val="FF0000"/>
                </a:solidFill>
                <a:latin typeface="+mn-lt"/>
                <a:ea typeface="+mn-ea"/>
              </a:rPr>
              <a:t>自动化功能测试工具介绍</a:t>
            </a:r>
            <a:endParaRPr lang="en-US" altLang="zh-CN" sz="2000" kern="0" dirty="0" smtClean="0">
              <a:solidFill>
                <a:srgbClr val="FF0000"/>
              </a:solidFill>
              <a:latin typeface="+mn-lt"/>
              <a:ea typeface="+mn-ea"/>
            </a:endParaRPr>
          </a:p>
          <a:p>
            <a:pPr marL="742950" lvl="1" indent="-285750">
              <a:lnSpc>
                <a:spcPct val="200000"/>
              </a:lnSpc>
              <a:spcBef>
                <a:spcPct val="20000"/>
              </a:spcBef>
              <a:buFontTx/>
              <a:buChar char="–"/>
              <a:defRPr/>
            </a:pPr>
            <a:r>
              <a:rPr lang="en-US" altLang="zh-CN" kern="0" noProof="0" dirty="0" smtClean="0"/>
              <a:t>QTP</a:t>
            </a:r>
          </a:p>
          <a:p>
            <a:pPr marL="742950" lvl="1" indent="-285750">
              <a:lnSpc>
                <a:spcPct val="200000"/>
              </a:lnSpc>
              <a:spcBef>
                <a:spcPct val="20000"/>
              </a:spcBef>
              <a:buFontTx/>
              <a:buChar char="–"/>
              <a:defRPr/>
            </a:pPr>
            <a:r>
              <a:rPr lang="en-US" altLang="zh-CN" kern="0" dirty="0" smtClean="0"/>
              <a:t>Selenium</a:t>
            </a:r>
            <a:endParaRPr lang="en-US" altLang="zh-CN" kern="0" noProof="0" dirty="0" smtClean="0"/>
          </a:p>
          <a:p>
            <a:pPr marL="742950" lvl="1" indent="-285750">
              <a:lnSpc>
                <a:spcPct val="200000"/>
              </a:lnSpc>
              <a:spcBef>
                <a:spcPct val="20000"/>
              </a:spcBef>
              <a:buFontTx/>
              <a:buChar char="–"/>
              <a:defRPr/>
            </a:pPr>
            <a:r>
              <a:rPr kumimoji="0" lang="en-US" altLang="zh-CN" sz="1800" i="0" u="none" strike="noStrike" kern="0" cap="none" spc="0" normalizeH="0" baseline="0" noProof="0" dirty="0" smtClean="0">
                <a:ln>
                  <a:noFill/>
                </a:ln>
                <a:solidFill>
                  <a:schemeClr val="tx1"/>
                </a:solidFill>
                <a:effectLst/>
                <a:uLnTx/>
                <a:uFillTx/>
                <a:latin typeface="+mn-lt"/>
                <a:ea typeface="+mn-ea"/>
              </a:rPr>
              <a:t>Marathon</a:t>
            </a:r>
          </a:p>
          <a:p>
            <a:pPr marL="742950" lvl="1" indent="-285750">
              <a:lnSpc>
                <a:spcPct val="200000"/>
              </a:lnSpc>
              <a:spcBef>
                <a:spcPct val="20000"/>
              </a:spcBef>
              <a:buFontTx/>
              <a:buChar char="–"/>
              <a:defRPr/>
            </a:pPr>
            <a:r>
              <a:rPr lang="en-US" altLang="zh-CN" kern="0" dirty="0" smtClean="0">
                <a:latin typeface="+mn-lt"/>
                <a:ea typeface="+mn-ea"/>
              </a:rPr>
              <a:t>Sikuli</a:t>
            </a:r>
            <a:endParaRPr kumimoji="0" lang="en-US" altLang="zh-CN" sz="1800" i="0" u="none" strike="noStrike" kern="0" cap="none" spc="0" normalizeH="0" baseline="0" noProof="0" dirty="0" smtClean="0">
              <a:ln>
                <a:noFill/>
              </a:ln>
              <a:solidFill>
                <a:schemeClr val="tx1"/>
              </a:solidFill>
              <a:effectLst/>
              <a:uLnTx/>
              <a:uFillTx/>
              <a:latin typeface="+mn-lt"/>
              <a:ea typeface="+mn-ea"/>
            </a:endParaRPr>
          </a:p>
          <a:p>
            <a:pPr marL="342900" lvl="0" indent="-342900">
              <a:lnSpc>
                <a:spcPct val="200000"/>
              </a:lnSpc>
              <a:spcBef>
                <a:spcPct val="20000"/>
              </a:spcBef>
              <a:buFont typeface="Wingdings" pitchFamily="2" charset="2"/>
              <a:buChar char="n"/>
              <a:defRPr/>
            </a:pPr>
            <a:r>
              <a:rPr lang="zh-CN" altLang="en-US" sz="2000" kern="0" dirty="0" smtClean="0"/>
              <a:t>针对自动化测试的思考与总结</a:t>
            </a:r>
            <a:endParaRPr lang="en-US" altLang="zh-CN" sz="2000" kern="0"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lvl="0"/>
            <a:r>
              <a:rPr lang="zh-CN" altLang="en-US" sz="2800" dirty="0" smtClean="0"/>
              <a:t>自动化功能测试工具介绍</a:t>
            </a:r>
            <a:endParaRPr lang="zh-CN" altLang="en-US" dirty="0"/>
          </a:p>
        </p:txBody>
      </p:sp>
      <p:sp>
        <p:nvSpPr>
          <p:cNvPr id="3" name="内容占位符 2"/>
          <p:cNvSpPr>
            <a:spLocks noGrp="1"/>
          </p:cNvSpPr>
          <p:nvPr>
            <p:ph idx="1"/>
          </p:nvPr>
        </p:nvSpPr>
        <p:spPr>
          <a:xfrm>
            <a:off x="250825" y="981075"/>
            <a:ext cx="8642350" cy="1511821"/>
          </a:xfrm>
        </p:spPr>
        <p:txBody>
          <a:bodyPr/>
          <a:lstStyle/>
          <a:p>
            <a:pPr algn="ctr">
              <a:buNone/>
            </a:pPr>
            <a:r>
              <a:rPr lang="zh-CN" altLang="en-US" sz="2800" b="1" dirty="0" smtClean="0"/>
              <a:t>工欲善其事，必先利其器</a:t>
            </a:r>
            <a:endParaRPr lang="en-US" altLang="zh-CN" sz="2800" b="1" dirty="0" smtClean="0"/>
          </a:p>
          <a:p>
            <a:pPr indent="342900">
              <a:buNone/>
            </a:pPr>
            <a:r>
              <a:rPr lang="zh-CN" altLang="en-US" dirty="0" smtClean="0"/>
              <a:t>   要做好自动化功能测试，需要选择适合测试对象，适合自己的自动化测试工具。</a:t>
            </a:r>
            <a:endParaRPr lang="zh-CN" altLang="en-US" dirty="0"/>
          </a:p>
        </p:txBody>
      </p:sp>
      <p:sp>
        <p:nvSpPr>
          <p:cNvPr id="4" name="内容占位符 2"/>
          <p:cNvSpPr txBox="1">
            <a:spLocks/>
          </p:cNvSpPr>
          <p:nvPr/>
        </p:nvSpPr>
        <p:spPr bwMode="auto">
          <a:xfrm>
            <a:off x="323528" y="2924944"/>
            <a:ext cx="8568952" cy="266429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defTabSz="914400" rtl="0" eaLnBrk="0" fontAlgn="base" latinLnBrk="0" hangingPunct="0">
              <a:lnSpc>
                <a:spcPct val="120000"/>
              </a:lnSpc>
              <a:spcBef>
                <a:spcPct val="20000"/>
              </a:spcBef>
              <a:spcAft>
                <a:spcPct val="0"/>
              </a:spcAft>
              <a:buClrTx/>
              <a:buSzTx/>
              <a:buFont typeface="Wingdings" pitchFamily="2" charset="2"/>
              <a:buChar char="Ø"/>
              <a:tabLst/>
              <a:defRPr/>
            </a:pPr>
            <a:r>
              <a:rPr kumimoji="0" lang="en-US" altLang="zh-CN" sz="2300" b="1" i="0" u="none" strike="noStrike" kern="0" cap="none" spc="0" normalizeH="0" baseline="0" noProof="0" dirty="0" smtClean="0">
                <a:ln>
                  <a:noFill/>
                </a:ln>
                <a:solidFill>
                  <a:schemeClr val="tx1"/>
                </a:solidFill>
                <a:effectLst/>
                <a:uLnTx/>
                <a:uFillTx/>
                <a:latin typeface="+mn-lt"/>
                <a:ea typeface="+mn-ea"/>
                <a:cs typeface="+mn-cs"/>
              </a:rPr>
              <a:t>QTP</a:t>
            </a:r>
            <a:r>
              <a:rPr kumimoji="0" lang="en-US" altLang="zh-CN" sz="2300" b="0" i="0" u="none" strike="noStrike" kern="0" cap="none" spc="0" normalizeH="0" baseline="0" noProof="0" dirty="0" smtClean="0">
                <a:ln>
                  <a:noFill/>
                </a:ln>
                <a:solidFill>
                  <a:schemeClr val="tx1"/>
                </a:solidFill>
                <a:effectLst/>
                <a:uLnTx/>
                <a:uFillTx/>
                <a:latin typeface="+mn-lt"/>
                <a:ea typeface="+mn-ea"/>
                <a:cs typeface="+mn-cs"/>
              </a:rPr>
              <a:t>—GUI</a:t>
            </a: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测试工具</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defTabSz="914400" rtl="0" eaLnBrk="0" fontAlgn="base" latinLnBrk="0" hangingPunct="0">
              <a:lnSpc>
                <a:spcPct val="120000"/>
              </a:lnSpc>
              <a:spcBef>
                <a:spcPct val="20000"/>
              </a:spcBef>
              <a:spcAft>
                <a:spcPct val="0"/>
              </a:spcAft>
              <a:buClrTx/>
              <a:buSzTx/>
              <a:buFont typeface="Wingdings" pitchFamily="2" charset="2"/>
              <a:buChar char="Ø"/>
              <a:tabLst/>
              <a:defRPr/>
            </a:pPr>
            <a:r>
              <a:rPr lang="en-US" altLang="zh-CN" sz="2300" b="1" kern="0" dirty="0" smtClean="0">
                <a:latin typeface="+mn-lt"/>
                <a:ea typeface="+mn-ea"/>
              </a:rPr>
              <a:t>Selenium</a:t>
            </a:r>
            <a:r>
              <a:rPr lang="en-US" altLang="zh-CN" sz="2300" kern="0" dirty="0" smtClean="0">
                <a:latin typeface="+mn-lt"/>
                <a:ea typeface="+mn-ea"/>
              </a:rPr>
              <a:t>—</a:t>
            </a:r>
            <a:r>
              <a:rPr lang="zh-CN" altLang="en-US" sz="2300" kern="0" dirty="0" smtClean="0">
                <a:latin typeface="+mn-lt"/>
                <a:ea typeface="+mn-ea"/>
              </a:rPr>
              <a:t>基于</a:t>
            </a:r>
            <a:r>
              <a:rPr lang="en-US" altLang="zh-CN" sz="2300" kern="0" dirty="0" smtClean="0">
                <a:latin typeface="+mn-lt"/>
                <a:ea typeface="+mn-ea"/>
              </a:rPr>
              <a:t>WEB</a:t>
            </a:r>
            <a:r>
              <a:rPr lang="zh-CN" altLang="en-US" sz="2300" kern="0" dirty="0" smtClean="0">
                <a:latin typeface="+mn-lt"/>
                <a:ea typeface="+mn-ea"/>
              </a:rPr>
              <a:t>测试的自动化工具</a:t>
            </a:r>
            <a:endParaRPr lang="en-US" altLang="zh-CN" sz="2300" kern="0" dirty="0" smtClean="0">
              <a:latin typeface="+mn-lt"/>
              <a:ea typeface="+mn-ea"/>
            </a:endParaRPr>
          </a:p>
          <a:p>
            <a:pPr marL="342900" marR="0" lvl="0" indent="-342900" defTabSz="914400" rtl="0" eaLnBrk="0" fontAlgn="base" latinLnBrk="0" hangingPunct="0">
              <a:lnSpc>
                <a:spcPct val="120000"/>
              </a:lnSpc>
              <a:spcBef>
                <a:spcPct val="20000"/>
              </a:spcBef>
              <a:spcAft>
                <a:spcPct val="0"/>
              </a:spcAft>
              <a:buClrTx/>
              <a:buSzTx/>
              <a:buFont typeface="Wingdings" pitchFamily="2" charset="2"/>
              <a:buChar char="Ø"/>
              <a:tabLst/>
              <a:defRPr/>
            </a:pPr>
            <a:r>
              <a:rPr kumimoji="0" lang="en-US" altLang="zh-CN" sz="2300" b="1" i="0" u="none" strike="noStrike" kern="0" cap="none" spc="0" normalizeH="0" baseline="0" noProof="0" dirty="0" smtClean="0">
                <a:ln>
                  <a:noFill/>
                </a:ln>
                <a:solidFill>
                  <a:schemeClr val="tx1"/>
                </a:solidFill>
                <a:effectLst/>
                <a:uLnTx/>
                <a:uFillTx/>
                <a:latin typeface="+mn-lt"/>
                <a:ea typeface="+mn-ea"/>
                <a:cs typeface="+mn-cs"/>
              </a:rPr>
              <a:t>Marathon</a:t>
            </a:r>
            <a:r>
              <a:rPr kumimoji="0" lang="en-US" altLang="zh-CN" sz="2300" b="0" i="0" u="none" strike="noStrike" kern="0" cap="none" spc="0" normalizeH="0" baseline="0" noProof="0" dirty="0" smtClean="0">
                <a:ln>
                  <a:noFill/>
                </a:ln>
                <a:solidFill>
                  <a:schemeClr val="tx1"/>
                </a:solidFill>
                <a:effectLst/>
                <a:uLnTx/>
                <a:uFillTx/>
                <a:latin typeface="+mn-lt"/>
                <a:ea typeface="+mn-ea"/>
                <a:cs typeface="+mn-cs"/>
              </a:rPr>
              <a:t>—</a:t>
            </a: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基于</a:t>
            </a:r>
            <a:r>
              <a:rPr kumimoji="0" lang="en-US" altLang="zh-CN" sz="2300" b="0" i="0" u="none" strike="noStrike" kern="0" cap="none" spc="0" normalizeH="0" baseline="0" noProof="0" dirty="0" smtClean="0">
                <a:ln>
                  <a:noFill/>
                </a:ln>
                <a:solidFill>
                  <a:schemeClr val="tx1"/>
                </a:solidFill>
                <a:effectLst/>
                <a:uLnTx/>
                <a:uFillTx/>
                <a:latin typeface="+mn-lt"/>
                <a:ea typeface="+mn-ea"/>
                <a:cs typeface="+mn-cs"/>
              </a:rPr>
              <a:t>SWING</a:t>
            </a: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测试的自动化工具</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indent="-342900" eaLnBrk="0" hangingPunct="0">
              <a:lnSpc>
                <a:spcPct val="120000"/>
              </a:lnSpc>
              <a:spcBef>
                <a:spcPct val="20000"/>
              </a:spcBef>
              <a:buFont typeface="Wingdings" pitchFamily="2" charset="2"/>
              <a:buChar char="Ø"/>
            </a:pPr>
            <a:r>
              <a:rPr lang="en-US" altLang="zh-CN" sz="2300" b="1" kern="0" dirty="0" smtClean="0">
                <a:latin typeface="+mn-lt"/>
                <a:ea typeface="+mn-ea"/>
              </a:rPr>
              <a:t>Sikuli</a:t>
            </a:r>
            <a:r>
              <a:rPr lang="en-US" altLang="zh-CN" sz="2300" kern="0" dirty="0" smtClean="0">
                <a:latin typeface="+mn-lt"/>
                <a:ea typeface="+mn-ea"/>
              </a:rPr>
              <a:t>—</a:t>
            </a:r>
            <a:r>
              <a:rPr lang="zh-CN" altLang="en-US" sz="2300" kern="0" dirty="0" smtClean="0">
                <a:latin typeface="+mn-lt"/>
                <a:ea typeface="+mn-ea"/>
              </a:rPr>
              <a:t>是</a:t>
            </a:r>
            <a:r>
              <a:rPr lang="zh-CN" altLang="en-US" sz="2400" dirty="0" smtClean="0"/>
              <a:t>一种新颖的图形脚本语言，属于新概念工具，可以为某些测试提供新思路</a:t>
            </a:r>
          </a:p>
          <a:p>
            <a:pPr marL="342900" marR="0" lvl="0" indent="-342900" defTabSz="914400" rtl="0" eaLnBrk="0" fontAlgn="base" latinLnBrk="0" hangingPunct="0">
              <a:lnSpc>
                <a:spcPct val="120000"/>
              </a:lnSpc>
              <a:spcBef>
                <a:spcPct val="20000"/>
              </a:spcBef>
              <a:spcAft>
                <a:spcPct val="0"/>
              </a:spcAft>
              <a:buClrTx/>
              <a:buSzTx/>
              <a:buFont typeface="Wingdings" pitchFamily="2" charset="2"/>
              <a:buChar char="Ø"/>
              <a:tabLst/>
              <a:defRPr/>
            </a:pPr>
            <a:endParaRPr kumimoji="0" lang="zh-CN" altLang="en-US" sz="2300" b="0" i="0" u="none" strike="noStrike" kern="0" cap="none" spc="0" normalizeH="0" baseline="0" noProof="0" dirty="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down)">
                                      <p:cBhvr>
                                        <p:cTn id="7" dur="500"/>
                                        <p:tgtEl>
                                          <p:spTgt spid="4">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wipe(down)">
                                      <p:cBhvr>
                                        <p:cTn id="10" dur="500"/>
                                        <p:tgtEl>
                                          <p:spTgt spid="4">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wipe(down)">
                                      <p:cBhvr>
                                        <p:cTn id="13" dur="500"/>
                                        <p:tgtEl>
                                          <p:spTgt spid="4">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wipe(down)">
                                      <p:cBhvr>
                                        <p:cTn id="16"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allAtOnce"/>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7" descr="目录"/>
          <p:cNvPicPr>
            <a:picLocks noChangeAspect="1" noChangeArrowheads="1"/>
          </p:cNvPicPr>
          <p:nvPr/>
        </p:nvPicPr>
        <p:blipFill>
          <a:blip r:embed="rId2" cstate="print"/>
          <a:srcRect/>
          <a:stretch>
            <a:fillRect/>
          </a:stretch>
        </p:blipFill>
        <p:spPr bwMode="auto">
          <a:xfrm>
            <a:off x="0" y="0"/>
            <a:ext cx="9144000" cy="6878638"/>
          </a:xfrm>
          <a:prstGeom prst="rect">
            <a:avLst/>
          </a:prstGeom>
          <a:noFill/>
          <a:ln w="9525">
            <a:noFill/>
            <a:miter lim="800000"/>
            <a:headEnd/>
            <a:tailEnd/>
          </a:ln>
        </p:spPr>
      </p:pic>
      <p:sp>
        <p:nvSpPr>
          <p:cNvPr id="4099" name="Rectangle 2"/>
          <p:cNvSpPr>
            <a:spLocks noGrp="1" noChangeArrowheads="1"/>
          </p:cNvSpPr>
          <p:nvPr>
            <p:ph type="title"/>
          </p:nvPr>
        </p:nvSpPr>
        <p:spPr>
          <a:xfrm>
            <a:off x="0" y="1"/>
            <a:ext cx="6707188" cy="692696"/>
          </a:xfrm>
        </p:spPr>
        <p:txBody>
          <a:bodyPr/>
          <a:lstStyle/>
          <a:p>
            <a:pPr eaLnBrk="1" hangingPunct="1"/>
            <a:r>
              <a:rPr lang="zh-CN" altLang="en-US" smtClean="0"/>
              <a:t>讲解目录</a:t>
            </a:r>
          </a:p>
        </p:txBody>
      </p:sp>
      <p:sp>
        <p:nvSpPr>
          <p:cNvPr id="4101" name="Rectangle 6"/>
          <p:cNvSpPr>
            <a:spLocks noChangeArrowheads="1"/>
          </p:cNvSpPr>
          <p:nvPr/>
        </p:nvSpPr>
        <p:spPr bwMode="auto">
          <a:xfrm>
            <a:off x="0" y="674688"/>
            <a:ext cx="9144000" cy="17462"/>
          </a:xfrm>
          <a:prstGeom prst="rect">
            <a:avLst/>
          </a:prstGeom>
          <a:solidFill>
            <a:srgbClr val="FFDB01"/>
          </a:solidFill>
          <a:ln w="9525">
            <a:noFill/>
            <a:miter lim="800000"/>
            <a:headEnd/>
            <a:tailEnd/>
          </a:ln>
        </p:spPr>
        <p:txBody>
          <a:bodyPr wrap="none" anchor="ctr"/>
          <a:lstStyle/>
          <a:p>
            <a:endParaRPr lang="zh-CN" altLang="en-US"/>
          </a:p>
        </p:txBody>
      </p:sp>
      <p:pic>
        <p:nvPicPr>
          <p:cNvPr id="4102" name="Picture 9" descr="logo"/>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
        <p:nvSpPr>
          <p:cNvPr id="4103" name="Text Box 10"/>
          <p:cNvSpPr txBox="1">
            <a:spLocks noChangeArrowheads="1"/>
          </p:cNvSpPr>
          <p:nvPr/>
        </p:nvSpPr>
        <p:spPr bwMode="auto">
          <a:xfrm>
            <a:off x="0" y="6640513"/>
            <a:ext cx="9144000" cy="244475"/>
          </a:xfrm>
          <a:prstGeom prst="rect">
            <a:avLst/>
          </a:prstGeom>
          <a:solidFill>
            <a:srgbClr val="C0C0C0"/>
          </a:solidFill>
          <a:ln w="9525">
            <a:noFill/>
            <a:miter lim="800000"/>
            <a:headEnd/>
            <a:tailEnd/>
          </a:ln>
        </p:spPr>
        <p:txBody>
          <a:bodyPr>
            <a:spAutoFit/>
          </a:bodyPr>
          <a:lstStyle/>
          <a:p>
            <a:pPr algn="ctr">
              <a:spcBef>
                <a:spcPct val="50000"/>
              </a:spcBef>
            </a:pPr>
            <a:r>
              <a:rPr lang="en-US" altLang="zh-CN" sz="1000">
                <a:ea typeface="宋体" pitchFamily="2" charset="-122"/>
              </a:rPr>
              <a:t>© 2011 PERA Global</a:t>
            </a:r>
          </a:p>
        </p:txBody>
      </p:sp>
      <p:sp>
        <p:nvSpPr>
          <p:cNvPr id="9" name="Rectangle 4"/>
          <p:cNvSpPr txBox="1">
            <a:spLocks noChangeArrowheads="1"/>
          </p:cNvSpPr>
          <p:nvPr/>
        </p:nvSpPr>
        <p:spPr bwMode="auto">
          <a:xfrm>
            <a:off x="4139952" y="908720"/>
            <a:ext cx="4968552" cy="554461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Autofit/>
          </a:bodyPr>
          <a:lstStyle/>
          <a:p>
            <a:pPr marL="342900" lvl="0" indent="-342900">
              <a:lnSpc>
                <a:spcPct val="200000"/>
              </a:lnSpc>
              <a:spcBef>
                <a:spcPct val="20000"/>
              </a:spcBef>
              <a:buFont typeface="Wingdings" pitchFamily="2" charset="2"/>
              <a:buChar char="n"/>
              <a:defRPr/>
            </a:pPr>
            <a:r>
              <a:rPr lang="zh-CN" altLang="en-US" sz="2000" kern="0" dirty="0" smtClean="0">
                <a:solidFill>
                  <a:schemeClr val="bg1">
                    <a:lumMod val="65000"/>
                  </a:schemeClr>
                </a:solidFill>
              </a:rPr>
              <a:t>自动化</a:t>
            </a:r>
            <a:r>
              <a:rPr kumimoji="0" lang="zh-CN" altLang="en-US" sz="2000" b="0" i="0" u="none" strike="noStrike" kern="0" cap="none" spc="0" normalizeH="0" baseline="0" noProof="0" dirty="0" smtClean="0">
                <a:ln>
                  <a:noFill/>
                </a:ln>
                <a:solidFill>
                  <a:schemeClr val="bg1">
                    <a:lumMod val="65000"/>
                  </a:schemeClr>
                </a:solidFill>
                <a:effectLst/>
                <a:uLnTx/>
                <a:uFillTx/>
                <a:latin typeface="+mn-lt"/>
                <a:ea typeface="+mn-ea"/>
                <a:cs typeface="+mn-cs"/>
              </a:rPr>
              <a:t>功能测试工具会给我们带来什么？</a:t>
            </a:r>
            <a:endParaRPr kumimoji="0" lang="en-US" altLang="zh-CN" sz="2000" b="0" i="0" u="none" strike="noStrike" kern="0" cap="none" spc="0" normalizeH="0" baseline="0" noProof="0" dirty="0" smtClean="0">
              <a:ln>
                <a:noFill/>
              </a:ln>
              <a:solidFill>
                <a:schemeClr val="bg1">
                  <a:lumMod val="65000"/>
                </a:schemeClr>
              </a:solidFill>
              <a:effectLst/>
              <a:uLnTx/>
              <a:uFillTx/>
              <a:latin typeface="+mn-lt"/>
              <a:ea typeface="+mn-ea"/>
              <a:cs typeface="+mn-cs"/>
            </a:endParaRPr>
          </a:p>
          <a:p>
            <a:pPr marL="342900" marR="0" lvl="0" indent="-342900" algn="l" defTabSz="914400" rtl="0" eaLnBrk="1" fontAlgn="base" latinLnBrk="0" hangingPunct="1">
              <a:lnSpc>
                <a:spcPct val="200000"/>
              </a:lnSpc>
              <a:spcBef>
                <a:spcPct val="20000"/>
              </a:spcBef>
              <a:spcAft>
                <a:spcPct val="0"/>
              </a:spcAft>
              <a:buClrTx/>
              <a:buSzTx/>
              <a:buFont typeface="Wingdings" pitchFamily="2" charset="2"/>
              <a:buChar char="n"/>
              <a:tabLst/>
              <a:defRPr/>
            </a:pPr>
            <a:r>
              <a:rPr lang="zh-CN" altLang="en-US" sz="2000" kern="0" dirty="0" smtClean="0">
                <a:solidFill>
                  <a:srgbClr val="FF0000"/>
                </a:solidFill>
                <a:latin typeface="+mn-lt"/>
                <a:ea typeface="+mn-ea"/>
              </a:rPr>
              <a:t>自动化功能测试工具介绍</a:t>
            </a:r>
            <a:endParaRPr lang="en-US" altLang="zh-CN" sz="2000" kern="0" dirty="0" smtClean="0">
              <a:solidFill>
                <a:srgbClr val="FF0000"/>
              </a:solidFill>
              <a:latin typeface="+mn-lt"/>
              <a:ea typeface="+mn-ea"/>
            </a:endParaRPr>
          </a:p>
          <a:p>
            <a:pPr marL="742950" lvl="1" indent="-285750">
              <a:lnSpc>
                <a:spcPct val="200000"/>
              </a:lnSpc>
              <a:spcBef>
                <a:spcPct val="20000"/>
              </a:spcBef>
              <a:buFontTx/>
              <a:buChar char="–"/>
              <a:defRPr/>
            </a:pPr>
            <a:r>
              <a:rPr lang="en-US" altLang="zh-CN" kern="0" noProof="0" dirty="0" smtClean="0">
                <a:solidFill>
                  <a:srgbClr val="FF0000"/>
                </a:solidFill>
              </a:rPr>
              <a:t>QTP</a:t>
            </a:r>
          </a:p>
          <a:p>
            <a:pPr marL="742950" lvl="1" indent="-285750">
              <a:lnSpc>
                <a:spcPct val="200000"/>
              </a:lnSpc>
              <a:spcBef>
                <a:spcPct val="20000"/>
              </a:spcBef>
              <a:buFontTx/>
              <a:buChar char="–"/>
              <a:defRPr/>
            </a:pPr>
            <a:r>
              <a:rPr lang="en-US" altLang="zh-CN" kern="0" dirty="0" smtClean="0"/>
              <a:t>Selenium</a:t>
            </a:r>
            <a:endParaRPr lang="en-US" altLang="zh-CN" kern="0" noProof="0" dirty="0" smtClean="0"/>
          </a:p>
          <a:p>
            <a:pPr marL="742950" lvl="1" indent="-285750">
              <a:lnSpc>
                <a:spcPct val="200000"/>
              </a:lnSpc>
              <a:spcBef>
                <a:spcPct val="20000"/>
              </a:spcBef>
              <a:buFontTx/>
              <a:buChar char="–"/>
              <a:defRPr/>
            </a:pPr>
            <a:r>
              <a:rPr kumimoji="0" lang="en-US" altLang="zh-CN" sz="1800" i="0" u="none" strike="noStrike" kern="0" cap="none" spc="0" normalizeH="0" baseline="0" noProof="0" dirty="0" smtClean="0">
                <a:ln>
                  <a:noFill/>
                </a:ln>
                <a:solidFill>
                  <a:schemeClr val="tx1"/>
                </a:solidFill>
                <a:effectLst/>
                <a:uLnTx/>
                <a:uFillTx/>
                <a:latin typeface="+mn-lt"/>
                <a:ea typeface="+mn-ea"/>
              </a:rPr>
              <a:t>Marathon</a:t>
            </a:r>
          </a:p>
          <a:p>
            <a:pPr marL="742950" lvl="1" indent="-285750">
              <a:lnSpc>
                <a:spcPct val="200000"/>
              </a:lnSpc>
              <a:spcBef>
                <a:spcPct val="20000"/>
              </a:spcBef>
              <a:buFontTx/>
              <a:buChar char="–"/>
              <a:defRPr/>
            </a:pPr>
            <a:r>
              <a:rPr lang="en-US" altLang="zh-CN" kern="0" dirty="0" smtClean="0">
                <a:latin typeface="+mn-lt"/>
                <a:ea typeface="+mn-ea"/>
              </a:rPr>
              <a:t>Sikuli</a:t>
            </a:r>
            <a:endParaRPr kumimoji="0" lang="en-US" altLang="zh-CN" sz="1800" i="0" u="none" strike="noStrike" kern="0" cap="none" spc="0" normalizeH="0" baseline="0" noProof="0" dirty="0" smtClean="0">
              <a:ln>
                <a:noFill/>
              </a:ln>
              <a:solidFill>
                <a:schemeClr val="tx1"/>
              </a:solidFill>
              <a:effectLst/>
              <a:uLnTx/>
              <a:uFillTx/>
              <a:latin typeface="+mn-lt"/>
              <a:ea typeface="+mn-ea"/>
            </a:endParaRPr>
          </a:p>
          <a:p>
            <a:pPr marL="342900" lvl="0" indent="-342900">
              <a:lnSpc>
                <a:spcPct val="200000"/>
              </a:lnSpc>
              <a:spcBef>
                <a:spcPct val="20000"/>
              </a:spcBef>
              <a:buFont typeface="Wingdings" pitchFamily="2" charset="2"/>
              <a:buChar char="n"/>
              <a:defRPr/>
            </a:pPr>
            <a:r>
              <a:rPr lang="zh-CN" altLang="en-US" sz="2000" kern="0" dirty="0" smtClean="0"/>
              <a:t>针对自动化测试的思考与总结</a:t>
            </a:r>
            <a:endParaRPr lang="en-US" altLang="zh-CN" sz="2000" kern="0" dirty="0" smtClean="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400" dirty="0" smtClean="0"/>
              <a:t>自动化功能测试工具介绍</a:t>
            </a:r>
            <a:r>
              <a:rPr lang="en-US" altLang="zh-CN" sz="2400" dirty="0" smtClean="0"/>
              <a:t>--QTP</a:t>
            </a:r>
            <a:endParaRPr lang="zh-CN" altLang="en-US" dirty="0"/>
          </a:p>
        </p:txBody>
      </p:sp>
      <p:sp>
        <p:nvSpPr>
          <p:cNvPr id="3" name="内容占位符 2"/>
          <p:cNvSpPr>
            <a:spLocks noGrp="1"/>
          </p:cNvSpPr>
          <p:nvPr>
            <p:ph idx="1"/>
          </p:nvPr>
        </p:nvSpPr>
        <p:spPr>
          <a:xfrm>
            <a:off x="250825" y="981075"/>
            <a:ext cx="8642350" cy="3168005"/>
          </a:xfrm>
        </p:spPr>
        <p:txBody>
          <a:bodyPr/>
          <a:lstStyle/>
          <a:p>
            <a:r>
              <a:rPr lang="en-US" altLang="zh-CN" dirty="0" smtClean="0"/>
              <a:t>QTP</a:t>
            </a:r>
            <a:r>
              <a:rPr lang="zh-CN" altLang="en-US" dirty="0" smtClean="0"/>
              <a:t>原是</a:t>
            </a:r>
            <a:r>
              <a:rPr lang="en-US" altLang="zh-CN" dirty="0" smtClean="0"/>
              <a:t>Mercury </a:t>
            </a:r>
            <a:r>
              <a:rPr lang="en-US" altLang="zh-CN" dirty="0" err="1" smtClean="0"/>
              <a:t>QuickTest</a:t>
            </a:r>
            <a:r>
              <a:rPr lang="en-US" altLang="zh-CN" dirty="0" smtClean="0"/>
              <a:t> </a:t>
            </a:r>
            <a:r>
              <a:rPr lang="zh-CN" altLang="en-US" dirty="0" smtClean="0"/>
              <a:t>企业级自动化测试工具，后被惠普收购，目前最新版本为</a:t>
            </a:r>
            <a:r>
              <a:rPr lang="en-US" altLang="zh-CN" dirty="0" smtClean="0"/>
              <a:t>QTP V11.0</a:t>
            </a:r>
          </a:p>
          <a:p>
            <a:r>
              <a:rPr lang="en-US" altLang="zh-CN" dirty="0" smtClean="0"/>
              <a:t>QTP</a:t>
            </a:r>
            <a:r>
              <a:rPr lang="zh-CN" altLang="en-US" dirty="0" smtClean="0"/>
              <a:t>是一个侧重于功能的回归自动化测试工具，是一款基于</a:t>
            </a:r>
            <a:r>
              <a:rPr lang="en-US" altLang="zh-CN" dirty="0" smtClean="0"/>
              <a:t>GUI</a:t>
            </a:r>
            <a:r>
              <a:rPr lang="zh-CN" altLang="en-US" dirty="0" smtClean="0"/>
              <a:t>的测试工具。它提供符合所有主要应用软件环境的功能测试和回归测试的自动化。采用关键字驱动的理念以简化测试用例的创建和维护。</a:t>
            </a:r>
            <a:endParaRPr lang="en-US" altLang="zh-CN" dirty="0" smtClean="0"/>
          </a:p>
          <a:p>
            <a:r>
              <a:rPr lang="en-US" altLang="zh-CN" dirty="0" smtClean="0"/>
              <a:t>QTP</a:t>
            </a:r>
            <a:r>
              <a:rPr lang="zh-CN" altLang="en-US" dirty="0" smtClean="0"/>
              <a:t>脚本语言：</a:t>
            </a:r>
            <a:r>
              <a:rPr lang="en-US" altLang="zh-CN" dirty="0" smtClean="0"/>
              <a:t>VBS</a:t>
            </a:r>
          </a:p>
          <a:p>
            <a:pPr>
              <a:buNone/>
            </a:pPr>
            <a:endParaRPr lang="zh-CN" altLang="en-US" dirty="0"/>
          </a:p>
        </p:txBody>
      </p:sp>
      <p:sp>
        <p:nvSpPr>
          <p:cNvPr id="5" name="内容占位符 2"/>
          <p:cNvSpPr txBox="1">
            <a:spLocks/>
          </p:cNvSpPr>
          <p:nvPr/>
        </p:nvSpPr>
        <p:spPr bwMode="auto">
          <a:xfrm>
            <a:off x="251520" y="4221435"/>
            <a:ext cx="3600400" cy="237591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n"/>
              <a:tabLst/>
              <a:defRPr/>
            </a:pPr>
            <a:r>
              <a:rPr kumimoji="0" lang="en-US" altLang="zh-CN" sz="2300" b="0" i="0" u="none" strike="noStrike" kern="0" cap="none" spc="0" normalizeH="0" baseline="0" noProof="0" dirty="0" smtClean="0">
                <a:ln>
                  <a:noFill/>
                </a:ln>
                <a:solidFill>
                  <a:schemeClr val="tx1"/>
                </a:solidFill>
                <a:effectLst/>
                <a:uLnTx/>
                <a:uFillTx/>
                <a:latin typeface="+mn-lt"/>
                <a:ea typeface="+mn-ea"/>
                <a:cs typeface="+mn-cs"/>
              </a:rPr>
              <a:t>QTP</a:t>
            </a: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优点：</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功能强大，适用软件环境多</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资料众多，易于学习</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None/>
              <a:tabLst/>
              <a:defRPr/>
            </a:pPr>
            <a:endParaRPr kumimoji="0" lang="zh-CN" altLang="en-US" sz="2300" b="0" i="0" u="none" strike="noStrike" kern="0" cap="none" spc="0" normalizeH="0" baseline="0" noProof="0" dirty="0">
              <a:ln>
                <a:noFill/>
              </a:ln>
              <a:solidFill>
                <a:schemeClr val="tx1"/>
              </a:solidFill>
              <a:effectLst/>
              <a:uLnTx/>
              <a:uFillTx/>
              <a:latin typeface="+mn-lt"/>
              <a:ea typeface="+mn-ea"/>
              <a:cs typeface="+mn-cs"/>
            </a:endParaRPr>
          </a:p>
        </p:txBody>
      </p:sp>
      <p:sp>
        <p:nvSpPr>
          <p:cNvPr id="6" name="内容占位符 2"/>
          <p:cNvSpPr txBox="1">
            <a:spLocks/>
          </p:cNvSpPr>
          <p:nvPr/>
        </p:nvSpPr>
        <p:spPr bwMode="auto">
          <a:xfrm>
            <a:off x="4427984" y="4221088"/>
            <a:ext cx="4392488" cy="237591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n"/>
              <a:tabLst/>
              <a:defRPr/>
            </a:pPr>
            <a:r>
              <a:rPr kumimoji="0" lang="en-US" altLang="zh-CN" sz="2300" b="0" i="0" u="none" strike="noStrike" kern="0" cap="none" spc="0" normalizeH="0" baseline="0" noProof="0" dirty="0" smtClean="0">
                <a:ln>
                  <a:noFill/>
                </a:ln>
                <a:solidFill>
                  <a:schemeClr val="tx1"/>
                </a:solidFill>
                <a:effectLst/>
                <a:uLnTx/>
                <a:uFillTx/>
                <a:latin typeface="+mn-lt"/>
                <a:ea typeface="+mn-ea"/>
                <a:cs typeface="+mn-cs"/>
              </a:rPr>
              <a:t>QTP</a:t>
            </a: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缺点：</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lang="zh-CN" altLang="en-US" sz="2300" kern="0" dirty="0" smtClean="0">
                <a:latin typeface="+mn-lt"/>
                <a:ea typeface="+mn-ea"/>
              </a:rPr>
              <a:t>收费软件</a:t>
            </a:r>
            <a:endParaRPr lang="en-US" altLang="zh-CN" sz="2300" kern="0" dirty="0" smtClean="0">
              <a:latin typeface="+mn-lt"/>
              <a:ea typeface="+mn-ea"/>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kumimoji="0" lang="zh-CN" altLang="en-US" sz="2300" b="0" i="0" u="none" strike="noStrike" kern="0" cap="none" spc="0" normalizeH="0" baseline="0" noProof="0" dirty="0" smtClean="0">
                <a:ln>
                  <a:noFill/>
                </a:ln>
                <a:solidFill>
                  <a:schemeClr val="tx1"/>
                </a:solidFill>
                <a:effectLst/>
                <a:uLnTx/>
                <a:uFillTx/>
                <a:latin typeface="+mn-lt"/>
                <a:ea typeface="+mn-ea"/>
                <a:cs typeface="+mn-cs"/>
              </a:rPr>
              <a:t>操作较繁琐</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0" fontAlgn="base" latinLnBrk="0" hangingPunct="0">
              <a:lnSpc>
                <a:spcPct val="120000"/>
              </a:lnSpc>
              <a:spcBef>
                <a:spcPct val="20000"/>
              </a:spcBef>
              <a:spcAft>
                <a:spcPct val="0"/>
              </a:spcAft>
              <a:buClrTx/>
              <a:buSzTx/>
              <a:buFont typeface="Wingdings" pitchFamily="2" charset="2"/>
              <a:buChar char="ü"/>
              <a:tabLst/>
              <a:defRPr/>
            </a:pPr>
            <a:r>
              <a:rPr lang="zh-CN" altLang="en-US" sz="2300" kern="0" dirty="0" smtClean="0">
                <a:latin typeface="+mn-lt"/>
                <a:ea typeface="+mn-ea"/>
              </a:rPr>
              <a:t>与测试平台整合困难</a:t>
            </a:r>
            <a:endParaRPr kumimoji="0" lang="en-US" altLang="zh-CN" sz="2300" b="0" i="0" u="none" strike="noStrike" kern="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7" descr="目录"/>
          <p:cNvPicPr>
            <a:picLocks noChangeAspect="1" noChangeArrowheads="1"/>
          </p:cNvPicPr>
          <p:nvPr/>
        </p:nvPicPr>
        <p:blipFill>
          <a:blip r:embed="rId2" cstate="print"/>
          <a:srcRect/>
          <a:stretch>
            <a:fillRect/>
          </a:stretch>
        </p:blipFill>
        <p:spPr bwMode="auto">
          <a:xfrm>
            <a:off x="0" y="0"/>
            <a:ext cx="9144000" cy="6878638"/>
          </a:xfrm>
          <a:prstGeom prst="rect">
            <a:avLst/>
          </a:prstGeom>
          <a:noFill/>
          <a:ln w="9525">
            <a:noFill/>
            <a:miter lim="800000"/>
            <a:headEnd/>
            <a:tailEnd/>
          </a:ln>
        </p:spPr>
      </p:pic>
      <p:sp>
        <p:nvSpPr>
          <p:cNvPr id="4099" name="Rectangle 2"/>
          <p:cNvSpPr>
            <a:spLocks noGrp="1" noChangeArrowheads="1"/>
          </p:cNvSpPr>
          <p:nvPr>
            <p:ph type="title"/>
          </p:nvPr>
        </p:nvSpPr>
        <p:spPr>
          <a:xfrm>
            <a:off x="0" y="1"/>
            <a:ext cx="6707188" cy="692696"/>
          </a:xfrm>
        </p:spPr>
        <p:txBody>
          <a:bodyPr/>
          <a:lstStyle/>
          <a:p>
            <a:pPr eaLnBrk="1" hangingPunct="1"/>
            <a:r>
              <a:rPr lang="zh-CN" altLang="en-US" smtClean="0"/>
              <a:t>讲解目录</a:t>
            </a:r>
          </a:p>
        </p:txBody>
      </p:sp>
      <p:sp>
        <p:nvSpPr>
          <p:cNvPr id="4101" name="Rectangle 6"/>
          <p:cNvSpPr>
            <a:spLocks noChangeArrowheads="1"/>
          </p:cNvSpPr>
          <p:nvPr/>
        </p:nvSpPr>
        <p:spPr bwMode="auto">
          <a:xfrm>
            <a:off x="0" y="674688"/>
            <a:ext cx="9144000" cy="17462"/>
          </a:xfrm>
          <a:prstGeom prst="rect">
            <a:avLst/>
          </a:prstGeom>
          <a:solidFill>
            <a:srgbClr val="FFDB01"/>
          </a:solidFill>
          <a:ln w="9525">
            <a:noFill/>
            <a:miter lim="800000"/>
            <a:headEnd/>
            <a:tailEnd/>
          </a:ln>
        </p:spPr>
        <p:txBody>
          <a:bodyPr wrap="none" anchor="ctr"/>
          <a:lstStyle/>
          <a:p>
            <a:endParaRPr lang="zh-CN" altLang="en-US"/>
          </a:p>
        </p:txBody>
      </p:sp>
      <p:pic>
        <p:nvPicPr>
          <p:cNvPr id="4102" name="Picture 9" descr="logo"/>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7667625" y="157163"/>
            <a:ext cx="1223963" cy="392112"/>
          </a:xfrm>
          <a:prstGeom prst="rect">
            <a:avLst/>
          </a:prstGeom>
          <a:noFill/>
          <a:ln w="9525">
            <a:noFill/>
            <a:miter lim="800000"/>
            <a:headEnd/>
            <a:tailEnd/>
          </a:ln>
        </p:spPr>
      </p:pic>
      <p:sp>
        <p:nvSpPr>
          <p:cNvPr id="4103" name="Text Box 10"/>
          <p:cNvSpPr txBox="1">
            <a:spLocks noChangeArrowheads="1"/>
          </p:cNvSpPr>
          <p:nvPr/>
        </p:nvSpPr>
        <p:spPr bwMode="auto">
          <a:xfrm>
            <a:off x="0" y="6640513"/>
            <a:ext cx="9144000" cy="244475"/>
          </a:xfrm>
          <a:prstGeom prst="rect">
            <a:avLst/>
          </a:prstGeom>
          <a:solidFill>
            <a:srgbClr val="C0C0C0"/>
          </a:solidFill>
          <a:ln w="9525">
            <a:noFill/>
            <a:miter lim="800000"/>
            <a:headEnd/>
            <a:tailEnd/>
          </a:ln>
        </p:spPr>
        <p:txBody>
          <a:bodyPr>
            <a:spAutoFit/>
          </a:bodyPr>
          <a:lstStyle/>
          <a:p>
            <a:pPr algn="ctr">
              <a:spcBef>
                <a:spcPct val="50000"/>
              </a:spcBef>
            </a:pPr>
            <a:r>
              <a:rPr lang="en-US" altLang="zh-CN" sz="1000">
                <a:ea typeface="宋体" pitchFamily="2" charset="-122"/>
              </a:rPr>
              <a:t>© 2011 PERA Global</a:t>
            </a:r>
          </a:p>
        </p:txBody>
      </p:sp>
      <p:sp>
        <p:nvSpPr>
          <p:cNvPr id="9" name="Rectangle 4"/>
          <p:cNvSpPr txBox="1">
            <a:spLocks noChangeArrowheads="1"/>
          </p:cNvSpPr>
          <p:nvPr/>
        </p:nvSpPr>
        <p:spPr bwMode="auto">
          <a:xfrm>
            <a:off x="4139952" y="908720"/>
            <a:ext cx="4968552" cy="554461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Autofit/>
          </a:bodyPr>
          <a:lstStyle/>
          <a:p>
            <a:pPr marL="342900" lvl="0" indent="-342900">
              <a:lnSpc>
                <a:spcPct val="200000"/>
              </a:lnSpc>
              <a:spcBef>
                <a:spcPct val="20000"/>
              </a:spcBef>
              <a:buFont typeface="Wingdings" pitchFamily="2" charset="2"/>
              <a:buChar char="n"/>
              <a:defRPr/>
            </a:pPr>
            <a:r>
              <a:rPr lang="zh-CN" altLang="en-US" sz="2000" kern="0" dirty="0" smtClean="0">
                <a:solidFill>
                  <a:schemeClr val="bg1">
                    <a:lumMod val="65000"/>
                  </a:schemeClr>
                </a:solidFill>
              </a:rPr>
              <a:t>自动化</a:t>
            </a:r>
            <a:r>
              <a:rPr kumimoji="0" lang="zh-CN" altLang="en-US" sz="2000" b="0" i="0" u="none" strike="noStrike" kern="0" cap="none" spc="0" normalizeH="0" baseline="0" noProof="0" dirty="0" smtClean="0">
                <a:ln>
                  <a:noFill/>
                </a:ln>
                <a:solidFill>
                  <a:schemeClr val="bg1">
                    <a:lumMod val="65000"/>
                  </a:schemeClr>
                </a:solidFill>
                <a:effectLst/>
                <a:uLnTx/>
                <a:uFillTx/>
                <a:latin typeface="+mn-lt"/>
                <a:ea typeface="+mn-ea"/>
                <a:cs typeface="+mn-cs"/>
              </a:rPr>
              <a:t>功能测试工具会给我们带来什么？</a:t>
            </a:r>
            <a:endParaRPr kumimoji="0" lang="en-US" altLang="zh-CN" sz="2000" b="0" i="0" u="none" strike="noStrike" kern="0" cap="none" spc="0" normalizeH="0" baseline="0" noProof="0" dirty="0" smtClean="0">
              <a:ln>
                <a:noFill/>
              </a:ln>
              <a:solidFill>
                <a:schemeClr val="bg1">
                  <a:lumMod val="65000"/>
                </a:schemeClr>
              </a:solidFill>
              <a:effectLst/>
              <a:uLnTx/>
              <a:uFillTx/>
              <a:latin typeface="+mn-lt"/>
              <a:ea typeface="+mn-ea"/>
              <a:cs typeface="+mn-cs"/>
            </a:endParaRPr>
          </a:p>
          <a:p>
            <a:pPr marL="342900" marR="0" lvl="0" indent="-342900" algn="l" defTabSz="914400" rtl="0" eaLnBrk="1" fontAlgn="base" latinLnBrk="0" hangingPunct="1">
              <a:lnSpc>
                <a:spcPct val="200000"/>
              </a:lnSpc>
              <a:spcBef>
                <a:spcPct val="20000"/>
              </a:spcBef>
              <a:spcAft>
                <a:spcPct val="0"/>
              </a:spcAft>
              <a:buClrTx/>
              <a:buSzTx/>
              <a:buFont typeface="Wingdings" pitchFamily="2" charset="2"/>
              <a:buChar char="n"/>
              <a:tabLst/>
              <a:defRPr/>
            </a:pPr>
            <a:r>
              <a:rPr lang="zh-CN" altLang="en-US" sz="2000" kern="0" dirty="0" smtClean="0">
                <a:solidFill>
                  <a:srgbClr val="FF0000"/>
                </a:solidFill>
                <a:latin typeface="+mn-lt"/>
                <a:ea typeface="+mn-ea"/>
              </a:rPr>
              <a:t>自动化功能测试工具介绍</a:t>
            </a:r>
            <a:endParaRPr lang="en-US" altLang="zh-CN" sz="2000" kern="0" dirty="0" smtClean="0">
              <a:solidFill>
                <a:srgbClr val="FF0000"/>
              </a:solidFill>
              <a:latin typeface="+mn-lt"/>
              <a:ea typeface="+mn-ea"/>
            </a:endParaRPr>
          </a:p>
          <a:p>
            <a:pPr marL="742950" lvl="1" indent="-285750">
              <a:lnSpc>
                <a:spcPct val="200000"/>
              </a:lnSpc>
              <a:spcBef>
                <a:spcPct val="20000"/>
              </a:spcBef>
              <a:buFontTx/>
              <a:buChar char="–"/>
              <a:defRPr/>
            </a:pPr>
            <a:r>
              <a:rPr lang="en-US" altLang="zh-CN" kern="0" noProof="0" dirty="0" smtClean="0">
                <a:solidFill>
                  <a:schemeClr val="bg1">
                    <a:lumMod val="65000"/>
                  </a:schemeClr>
                </a:solidFill>
              </a:rPr>
              <a:t>QTP</a:t>
            </a:r>
          </a:p>
          <a:p>
            <a:pPr marL="742950" lvl="1" indent="-285750">
              <a:lnSpc>
                <a:spcPct val="200000"/>
              </a:lnSpc>
              <a:spcBef>
                <a:spcPct val="20000"/>
              </a:spcBef>
              <a:buFontTx/>
              <a:buChar char="–"/>
              <a:defRPr/>
            </a:pPr>
            <a:r>
              <a:rPr lang="en-US" altLang="zh-CN" kern="0" dirty="0" smtClean="0">
                <a:solidFill>
                  <a:srgbClr val="FF0000"/>
                </a:solidFill>
              </a:rPr>
              <a:t>Selenium</a:t>
            </a:r>
            <a:endParaRPr lang="en-US" altLang="zh-CN" kern="0" noProof="0" dirty="0" smtClean="0">
              <a:solidFill>
                <a:srgbClr val="FF0000"/>
              </a:solidFill>
            </a:endParaRPr>
          </a:p>
          <a:p>
            <a:pPr marL="742950" lvl="1" indent="-285750">
              <a:lnSpc>
                <a:spcPct val="200000"/>
              </a:lnSpc>
              <a:spcBef>
                <a:spcPct val="20000"/>
              </a:spcBef>
              <a:buFontTx/>
              <a:buChar char="–"/>
              <a:defRPr/>
            </a:pPr>
            <a:r>
              <a:rPr kumimoji="0" lang="en-US" altLang="zh-CN" sz="1800" i="0" u="none" strike="noStrike" kern="0" cap="none" spc="0" normalizeH="0" baseline="0" noProof="0" dirty="0" smtClean="0">
                <a:ln>
                  <a:noFill/>
                </a:ln>
                <a:solidFill>
                  <a:schemeClr val="tx1"/>
                </a:solidFill>
                <a:effectLst/>
                <a:uLnTx/>
                <a:uFillTx/>
                <a:latin typeface="+mn-lt"/>
                <a:ea typeface="+mn-ea"/>
              </a:rPr>
              <a:t>Marathon</a:t>
            </a:r>
          </a:p>
          <a:p>
            <a:pPr marL="742950" lvl="1" indent="-285750">
              <a:lnSpc>
                <a:spcPct val="200000"/>
              </a:lnSpc>
              <a:spcBef>
                <a:spcPct val="20000"/>
              </a:spcBef>
              <a:buFontTx/>
              <a:buChar char="–"/>
              <a:defRPr/>
            </a:pPr>
            <a:r>
              <a:rPr lang="en-US" altLang="zh-CN" kern="0" dirty="0" smtClean="0">
                <a:latin typeface="+mn-lt"/>
                <a:ea typeface="+mn-ea"/>
              </a:rPr>
              <a:t>Sikuli</a:t>
            </a:r>
            <a:endParaRPr kumimoji="0" lang="en-US" altLang="zh-CN" sz="1800" i="0" u="none" strike="noStrike" kern="0" cap="none" spc="0" normalizeH="0" baseline="0" noProof="0" dirty="0" smtClean="0">
              <a:ln>
                <a:noFill/>
              </a:ln>
              <a:solidFill>
                <a:schemeClr val="tx1"/>
              </a:solidFill>
              <a:effectLst/>
              <a:uLnTx/>
              <a:uFillTx/>
              <a:latin typeface="+mn-lt"/>
              <a:ea typeface="+mn-ea"/>
            </a:endParaRPr>
          </a:p>
          <a:p>
            <a:pPr marL="342900" lvl="0" indent="-342900">
              <a:lnSpc>
                <a:spcPct val="200000"/>
              </a:lnSpc>
              <a:spcBef>
                <a:spcPct val="20000"/>
              </a:spcBef>
              <a:buFont typeface="Wingdings" pitchFamily="2" charset="2"/>
              <a:buChar char="n"/>
              <a:defRPr/>
            </a:pPr>
            <a:r>
              <a:rPr lang="zh-CN" altLang="en-US" sz="2000" kern="0" dirty="0" smtClean="0"/>
              <a:t>针对自动化测试的思考与总结</a:t>
            </a:r>
            <a:endParaRPr lang="en-US" altLang="zh-CN" sz="2000" kern="0" dirty="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2800" dirty="0" smtClean="0"/>
              <a:t>自动化功能测试工具介绍</a:t>
            </a:r>
            <a:r>
              <a:rPr lang="en-US" altLang="zh-CN" sz="2800" dirty="0" smtClean="0"/>
              <a:t>--Selenium</a:t>
            </a:r>
            <a:endParaRPr lang="zh-CN" altLang="en-US" dirty="0"/>
          </a:p>
        </p:txBody>
      </p:sp>
      <p:sp>
        <p:nvSpPr>
          <p:cNvPr id="3" name="内容占位符 2"/>
          <p:cNvSpPr>
            <a:spLocks noGrp="1"/>
          </p:cNvSpPr>
          <p:nvPr>
            <p:ph idx="1"/>
          </p:nvPr>
        </p:nvSpPr>
        <p:spPr>
          <a:xfrm>
            <a:off x="251520" y="620688"/>
            <a:ext cx="8642350" cy="6048672"/>
          </a:xfrm>
        </p:spPr>
        <p:txBody>
          <a:bodyPr/>
          <a:lstStyle/>
          <a:p>
            <a:r>
              <a:rPr lang="en-US" altLang="zh-CN" dirty="0" smtClean="0"/>
              <a:t>Selenium</a:t>
            </a:r>
            <a:r>
              <a:rPr lang="zh-CN" altLang="en-US" dirty="0" smtClean="0"/>
              <a:t>是一款基于</a:t>
            </a:r>
            <a:r>
              <a:rPr lang="en-US" altLang="zh-CN" dirty="0" smtClean="0"/>
              <a:t>Web</a:t>
            </a:r>
            <a:r>
              <a:rPr lang="zh-CN" altLang="en-US" dirty="0" smtClean="0"/>
              <a:t>系统功能测试的自动化工具。</a:t>
            </a:r>
            <a:endParaRPr lang="en-US" altLang="zh-CN" dirty="0" smtClean="0"/>
          </a:p>
          <a:p>
            <a:r>
              <a:rPr lang="en-US" altLang="zh-CN" dirty="0" smtClean="0"/>
              <a:t>Selenium</a:t>
            </a:r>
            <a:r>
              <a:rPr lang="zh-CN" altLang="en-US" dirty="0" smtClean="0"/>
              <a:t>主要功能：</a:t>
            </a:r>
            <a:endParaRPr lang="en-US" altLang="zh-CN" dirty="0" smtClean="0"/>
          </a:p>
          <a:p>
            <a:pPr indent="342900">
              <a:buFont typeface="Wingdings" pitchFamily="2" charset="2"/>
              <a:buChar char="Ø"/>
            </a:pPr>
            <a:r>
              <a:rPr lang="zh-CN" altLang="en-US" dirty="0" smtClean="0"/>
              <a:t> 测试直接在浏览器中运行，就像真实用户所做的一样，从终端用户的角度测试应用程序。</a:t>
            </a:r>
            <a:endParaRPr lang="en-US" altLang="zh-CN" dirty="0" smtClean="0"/>
          </a:p>
          <a:p>
            <a:pPr indent="342900">
              <a:buFont typeface="Wingdings" pitchFamily="2" charset="2"/>
              <a:buChar char="Ø"/>
            </a:pPr>
            <a:r>
              <a:rPr lang="zh-CN" altLang="en-US" dirty="0" smtClean="0"/>
              <a:t>可以自动化进行浏览器兼容性测试。</a:t>
            </a:r>
            <a:endParaRPr lang="en-US" altLang="zh-CN" dirty="0" smtClean="0"/>
          </a:p>
          <a:p>
            <a:pPr indent="342900">
              <a:buFont typeface="Wingdings" pitchFamily="2" charset="2"/>
              <a:buChar char="Ø"/>
            </a:pPr>
            <a:r>
              <a:rPr lang="zh-CN" altLang="en-US" dirty="0" smtClean="0"/>
              <a:t>使用简单，可以使用多种语言编写脚本。</a:t>
            </a:r>
            <a:endParaRPr lang="en-US" altLang="zh-CN" dirty="0" smtClean="0"/>
          </a:p>
          <a:p>
            <a:r>
              <a:rPr lang="en-US" altLang="zh-CN" dirty="0" smtClean="0"/>
              <a:t>Selenium</a:t>
            </a:r>
            <a:r>
              <a:rPr lang="zh-CN" altLang="en-US" dirty="0" smtClean="0"/>
              <a:t>主要组成：</a:t>
            </a:r>
            <a:endParaRPr lang="en-US" altLang="zh-CN" dirty="0" smtClean="0"/>
          </a:p>
          <a:p>
            <a:pPr indent="342900">
              <a:buFont typeface="Wingdings" pitchFamily="2" charset="2"/>
              <a:buChar char="Ø"/>
            </a:pPr>
            <a:r>
              <a:rPr lang="en-US" altLang="zh-CN" dirty="0" smtClean="0"/>
              <a:t> Selenium IDE</a:t>
            </a:r>
            <a:r>
              <a:rPr lang="zh-CN" altLang="en-US" dirty="0" smtClean="0"/>
              <a:t>：一个</a:t>
            </a:r>
            <a:r>
              <a:rPr lang="en-US" altLang="zh-CN" dirty="0" smtClean="0"/>
              <a:t>Firefox</a:t>
            </a:r>
            <a:r>
              <a:rPr lang="zh-CN" altLang="en-US" dirty="0" smtClean="0"/>
              <a:t>插件，可以进行测试脚本录制、回放、转换脚本语言。</a:t>
            </a:r>
            <a:endParaRPr lang="en-US" altLang="zh-CN" dirty="0" smtClean="0"/>
          </a:p>
          <a:p>
            <a:pPr indent="342900">
              <a:buFont typeface="Wingdings" pitchFamily="2" charset="2"/>
              <a:buChar char="Ø"/>
            </a:pPr>
            <a:r>
              <a:rPr lang="en-US" altLang="zh-CN" dirty="0" smtClean="0"/>
              <a:t>Selenium Remote Control (RC) </a:t>
            </a:r>
            <a:r>
              <a:rPr lang="zh-CN" altLang="en-US" dirty="0" smtClean="0"/>
              <a:t>：支持多平台，多浏览器，可以用多语言编写测试脚本。</a:t>
            </a:r>
            <a:endParaRPr lang="en-US" altLang="zh-CN" dirty="0" smtClean="0"/>
          </a:p>
          <a:p>
            <a:pPr indent="342900">
              <a:buFont typeface="Wingdings" pitchFamily="2" charset="2"/>
              <a:buChar char="Ø"/>
            </a:pPr>
            <a:r>
              <a:rPr lang="en-US" altLang="zh-CN" dirty="0" smtClean="0"/>
              <a:t>Selenium Grid </a:t>
            </a:r>
            <a:r>
              <a:rPr lang="zh-CN" altLang="en-US" dirty="0" smtClean="0"/>
              <a:t>：允许同时并行的在不同环境中运行多个测试任务，极大的加快</a:t>
            </a:r>
            <a:r>
              <a:rPr lang="en-US" altLang="zh-CN" dirty="0" smtClean="0"/>
              <a:t>Web</a:t>
            </a:r>
            <a:r>
              <a:rPr lang="zh-CN" altLang="en-US" dirty="0" smtClean="0"/>
              <a:t>应用的功能测试。</a:t>
            </a:r>
            <a:endParaRPr lang="en-US" altLang="zh-CN" dirty="0" smtClean="0"/>
          </a:p>
          <a:p>
            <a:pPr indent="342900">
              <a:buFont typeface="Wingdings" pitchFamily="2" charset="2"/>
              <a:buChar char="Ø"/>
            </a:pPr>
            <a:endParaRPr lang="en-US" altLang="zh-CN" dirty="0" smtClean="0"/>
          </a:p>
          <a:p>
            <a:endParaRPr lang="zh-CN" alt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PT-perachina_2009">
  <a:themeElements>
    <a:clrScheme name="PPT-perachina_2009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PT-perachina_2009">
      <a:majorFont>
        <a:latin typeface="Arial"/>
        <a:ea typeface="黑体"/>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黑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黑体" pitchFamily="2" charset="-122"/>
          </a:defRPr>
        </a:defPPr>
      </a:lstStyle>
    </a:lnDef>
  </a:objectDefaults>
  <a:extraClrSchemeLst>
    <a:extraClrScheme>
      <a:clrScheme name="PPT-perachina_2009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PT-perachina_2009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PT-perachina_2009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PT-perachina_2009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PT-perachina_2009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PT-perachina_2009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PT-perachina_2009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PT-perachina_2009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PT-perachina_2009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PT-perachina_2009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PT-perachina_2009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PT-perachina_2009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PPT-perachina_2009</Template>
  <TotalTime>2320</TotalTime>
  <Words>1380</Words>
  <Application>Microsoft Office PowerPoint</Application>
  <PresentationFormat>全屏显示(4:3)</PresentationFormat>
  <Paragraphs>193</Paragraphs>
  <Slides>32</Slides>
  <Notes>1</Notes>
  <HiddenSlides>0</HiddenSlides>
  <MMClips>0</MMClips>
  <ScaleCrop>false</ScaleCrop>
  <HeadingPairs>
    <vt:vector size="4" baseType="variant">
      <vt:variant>
        <vt:lpstr>主题</vt:lpstr>
      </vt:variant>
      <vt:variant>
        <vt:i4>1</vt:i4>
      </vt:variant>
      <vt:variant>
        <vt:lpstr>幻灯片标题</vt:lpstr>
      </vt:variant>
      <vt:variant>
        <vt:i4>32</vt:i4>
      </vt:variant>
    </vt:vector>
  </HeadingPairs>
  <TitlesOfParts>
    <vt:vector size="33" baseType="lpstr">
      <vt:lpstr>PPT-perachina_2009</vt:lpstr>
      <vt:lpstr>基于功能测试的自动化工具介绍</vt:lpstr>
      <vt:lpstr>讲解目录</vt:lpstr>
      <vt:lpstr>自动化功能测试工具会给我们带来什么？</vt:lpstr>
      <vt:lpstr>讲解目录</vt:lpstr>
      <vt:lpstr>自动化功能测试工具介绍</vt:lpstr>
      <vt:lpstr>讲解目录</vt:lpstr>
      <vt:lpstr>自动化功能测试工具介绍--QTP</vt:lpstr>
      <vt:lpstr>讲解目录</vt:lpstr>
      <vt:lpstr>自动化功能测试工具介绍--Selenium</vt:lpstr>
      <vt:lpstr>自动化功能测试工具介绍--Selenium</vt:lpstr>
      <vt:lpstr>自动化功能测试工具介绍--Selenium</vt:lpstr>
      <vt:lpstr>自动化功能测试工具介绍--Selenium</vt:lpstr>
      <vt:lpstr>自动化功能测试工具介绍--Selenium</vt:lpstr>
      <vt:lpstr>自动化功能测试工具介绍--Selenium</vt:lpstr>
      <vt:lpstr>自动化功能测试工具介绍--Selenium</vt:lpstr>
      <vt:lpstr>自动化功能测试工具介绍--Selenium</vt:lpstr>
      <vt:lpstr>讲解目录</vt:lpstr>
      <vt:lpstr>自动化功能测试工具介绍--Marathon</vt:lpstr>
      <vt:lpstr>自动化功能测试工具介绍--Marathon</vt:lpstr>
      <vt:lpstr>自动化功能测试工具介绍--Marathon</vt:lpstr>
      <vt:lpstr>自动化功能测试工具介绍--Marathon</vt:lpstr>
      <vt:lpstr>自动化功能测试工具介绍--Marathon</vt:lpstr>
      <vt:lpstr>自动化功能测试工具介绍--Marathon</vt:lpstr>
      <vt:lpstr>讲解目录</vt:lpstr>
      <vt:lpstr>自动化功能测试工具介绍--Sikuli</vt:lpstr>
      <vt:lpstr>自动化功能测试工具介绍--Sikuli</vt:lpstr>
      <vt:lpstr>自动化功能测试工具介绍--Sikuli</vt:lpstr>
      <vt:lpstr>自动化功能测试工具介绍--Sikuli</vt:lpstr>
      <vt:lpstr>讲解目录</vt:lpstr>
      <vt:lpstr>针对自动化测试的思考与总结</vt:lpstr>
      <vt:lpstr>针对自动化测试的思考与总结</vt:lpstr>
      <vt:lpstr>THANKS</vt:lpstr>
    </vt:vector>
  </TitlesOfParts>
  <Company>pera global</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安世亚太</dc:title>
  <dc:creator>安世亚太</dc:creator>
  <cp:lastModifiedBy>李雁飞</cp:lastModifiedBy>
  <cp:revision>305</cp:revision>
  <dcterms:created xsi:type="dcterms:W3CDTF">2009-02-06T02:56:07Z</dcterms:created>
  <dcterms:modified xsi:type="dcterms:W3CDTF">2012-06-15T05:12:31Z</dcterms:modified>
</cp:coreProperties>
</file>

<file path=docProps/thumbnail.jpeg>
</file>